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13"/>
  </p:notesMasterIdLst>
  <p:sldIdLst>
    <p:sldId id="429" r:id="rId2"/>
    <p:sldId id="430" r:id="rId3"/>
    <p:sldId id="419" r:id="rId4"/>
    <p:sldId id="390" r:id="rId5"/>
    <p:sldId id="425" r:id="rId6"/>
    <p:sldId id="418" r:id="rId7"/>
    <p:sldId id="426" r:id="rId8"/>
    <p:sldId id="428" r:id="rId9"/>
    <p:sldId id="420" r:id="rId10"/>
    <p:sldId id="421" r:id="rId11"/>
    <p:sldId id="427" r:id="rId1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initials="R" lastIdx="3" clrIdx="0">
    <p:extLst>
      <p:ext uri="{19B8F6BF-5375-455C-9EA6-DF929625EA0E}">
        <p15:presenceInfo xmlns:p15="http://schemas.microsoft.com/office/powerpoint/2012/main" userId="8822074ebd7db2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E547"/>
    <a:srgbClr val="100D43"/>
    <a:srgbClr val="663300"/>
    <a:srgbClr val="001E50"/>
    <a:srgbClr val="001D50"/>
    <a:srgbClr val="001B60"/>
    <a:srgbClr val="000A23"/>
    <a:srgbClr val="00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381" autoAdjust="0"/>
    <p:restoredTop sz="94802" autoAdjust="0"/>
  </p:normalViewPr>
  <p:slideViewPr>
    <p:cSldViewPr>
      <p:cViewPr varScale="1">
        <p:scale>
          <a:sx n="67" d="100"/>
          <a:sy n="67" d="100"/>
        </p:scale>
        <p:origin x="67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3A3182-96B8-403C-8A37-E35030866045}" type="datetimeFigureOut">
              <a:rPr lang="nl-NL" smtClean="0"/>
              <a:pPr/>
              <a:t>14-9-2021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4E94F9-7DA6-4B64-A310-80D213DF6C1C}"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4E94F9-7DA6-4B64-A310-80D213DF6C1C}" type="slidenum">
              <a:rPr lang="nl-NL" smtClean="0"/>
              <a:pPr/>
              <a:t>1</a:t>
            </a:fld>
            <a:endParaRPr lang="nl-NL"/>
          </a:p>
        </p:txBody>
      </p:sp>
    </p:spTree>
    <p:extLst>
      <p:ext uri="{BB962C8B-B14F-4D97-AF65-F5344CB8AC3E}">
        <p14:creationId xmlns:p14="http://schemas.microsoft.com/office/powerpoint/2010/main" val="289610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4E94F9-7DA6-4B64-A310-80D213DF6C1C}" type="slidenum">
              <a:rPr lang="nl-NL" smtClean="0"/>
              <a:pPr/>
              <a:t>2</a:t>
            </a:fld>
            <a:endParaRPr lang="nl-NL"/>
          </a:p>
        </p:txBody>
      </p:sp>
    </p:spTree>
    <p:extLst>
      <p:ext uri="{BB962C8B-B14F-4D97-AF65-F5344CB8AC3E}">
        <p14:creationId xmlns:p14="http://schemas.microsoft.com/office/powerpoint/2010/main" val="8094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4E94F9-7DA6-4B64-A310-80D213DF6C1C}" type="slidenum">
              <a:rPr lang="nl-NL" smtClean="0"/>
              <a:pPr/>
              <a:t>3</a:t>
            </a:fld>
            <a:endParaRPr lang="nl-NL"/>
          </a:p>
        </p:txBody>
      </p:sp>
    </p:spTree>
    <p:extLst>
      <p:ext uri="{BB962C8B-B14F-4D97-AF65-F5344CB8AC3E}">
        <p14:creationId xmlns:p14="http://schemas.microsoft.com/office/powerpoint/2010/main" val="295551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4E94F9-7DA6-4B64-A310-80D213DF6C1C}" type="slidenum">
              <a:rPr lang="nl-NL" smtClean="0"/>
              <a:pPr/>
              <a:t>5</a:t>
            </a:fld>
            <a:endParaRPr lang="nl-NL"/>
          </a:p>
        </p:txBody>
      </p:sp>
    </p:spTree>
    <p:extLst>
      <p:ext uri="{BB962C8B-B14F-4D97-AF65-F5344CB8AC3E}">
        <p14:creationId xmlns:p14="http://schemas.microsoft.com/office/powerpoint/2010/main" val="36118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BE4E94F9-7DA6-4B64-A310-80D213DF6C1C}" type="slidenum">
              <a:rPr lang="nl-NL" smtClean="0"/>
              <a:pPr/>
              <a:t>6</a:t>
            </a:fld>
            <a:endParaRPr lang="nl-NL"/>
          </a:p>
        </p:txBody>
      </p:sp>
    </p:spTree>
    <p:extLst>
      <p:ext uri="{BB962C8B-B14F-4D97-AF65-F5344CB8AC3E}">
        <p14:creationId xmlns:p14="http://schemas.microsoft.com/office/powerpoint/2010/main" val="218381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4E94F9-7DA6-4B64-A310-80D213DF6C1C}" type="slidenum">
              <a:rPr lang="nl-NL" smtClean="0"/>
              <a:pPr/>
              <a:t>8</a:t>
            </a:fld>
            <a:endParaRPr lang="nl-NL"/>
          </a:p>
        </p:txBody>
      </p:sp>
    </p:spTree>
    <p:extLst>
      <p:ext uri="{BB962C8B-B14F-4D97-AF65-F5344CB8AC3E}">
        <p14:creationId xmlns:p14="http://schemas.microsoft.com/office/powerpoint/2010/main" val="136203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4E94F9-7DA6-4B64-A310-80D213DF6C1C}" type="slidenum">
              <a:rPr lang="nl-NL" smtClean="0"/>
              <a:pPr/>
              <a:t>10</a:t>
            </a:fld>
            <a:endParaRPr lang="nl-NL"/>
          </a:p>
        </p:txBody>
      </p:sp>
    </p:spTree>
    <p:extLst>
      <p:ext uri="{BB962C8B-B14F-4D97-AF65-F5344CB8AC3E}">
        <p14:creationId xmlns:p14="http://schemas.microsoft.com/office/powerpoint/2010/main" val="428151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a:t>Klik om de stijl te bewerken</a:t>
            </a:r>
            <a:endParaRPr kumimoji="0" lang="en-US"/>
          </a:p>
        </p:txBody>
      </p:sp>
      <p:sp>
        <p:nvSpPr>
          <p:cNvPr id="17" name="Ond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het opmaakprofiel van de modelondertitel te bewerken</a:t>
            </a:r>
            <a:endParaRPr kumimoji="0" lang="en-US"/>
          </a:p>
        </p:txBody>
      </p:sp>
      <p:sp>
        <p:nvSpPr>
          <p:cNvPr id="30" name="Tijdelijke aanduiding voor datum 29"/>
          <p:cNvSpPr>
            <a:spLocks noGrp="1"/>
          </p:cNvSpPr>
          <p:nvPr>
            <p:ph type="dt" sz="half" idx="10"/>
          </p:nvPr>
        </p:nvSpPr>
        <p:spPr/>
        <p:txBody>
          <a:bodyPr/>
          <a:lstStyle/>
          <a:p>
            <a:fld id="{4C2ACF82-E272-48F7-A512-ED343068EAFF}" type="datetime1">
              <a:rPr lang="en-GB" smtClean="0"/>
              <a:pPr/>
              <a:t>14/09/2021</a:t>
            </a:fld>
            <a:endParaRPr lang="en-GB"/>
          </a:p>
        </p:txBody>
      </p:sp>
      <p:sp>
        <p:nvSpPr>
          <p:cNvPr id="19" name="Tijdelijke aanduiding voor voettekst 18"/>
          <p:cNvSpPr>
            <a:spLocks noGrp="1"/>
          </p:cNvSpPr>
          <p:nvPr>
            <p:ph type="ftr" sz="quarter" idx="11"/>
          </p:nvPr>
        </p:nvSpPr>
        <p:spPr>
          <a:xfrm>
            <a:off x="2667000" y="6356350"/>
            <a:ext cx="3417168" cy="365125"/>
          </a:xfrm>
        </p:spPr>
        <p:txBody>
          <a:bodyPr/>
          <a:lstStyle/>
          <a:p>
            <a:r>
              <a:rPr lang="en-GB"/>
              <a:t>Rob Hennemann – Presentatie ALV- VTV Arnhem, 31/3/14  </a:t>
            </a:r>
            <a:endParaRPr lang="en-GB" dirty="0"/>
          </a:p>
        </p:txBody>
      </p:sp>
      <p:sp>
        <p:nvSpPr>
          <p:cNvPr id="27" name="Tijdelijke aanduiding voor dianummer 26"/>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667CB846-D515-4087-B006-A3A0C9F5FB74}" type="datetime1">
              <a:rPr lang="en-GB" smtClean="0"/>
              <a:pPr/>
              <a:t>14/09/2021</a:t>
            </a:fld>
            <a:endParaRPr lang="en-GB"/>
          </a:p>
        </p:txBody>
      </p:sp>
      <p:sp>
        <p:nvSpPr>
          <p:cNvPr id="5" name="Tijdelijke aanduiding voor voettekst 4"/>
          <p:cNvSpPr>
            <a:spLocks noGrp="1"/>
          </p:cNvSpPr>
          <p:nvPr>
            <p:ph type="ftr" sz="quarter" idx="11"/>
          </p:nvPr>
        </p:nvSpPr>
        <p:spPr/>
        <p:txBody>
          <a:bodyPr/>
          <a:lstStyle/>
          <a:p>
            <a:r>
              <a:rPr lang="en-GB"/>
              <a:t>Rob Hennemann – Presentatie ALV- VTV Arnhem, 31/3/14  </a:t>
            </a:r>
          </a:p>
        </p:txBody>
      </p:sp>
      <p:sp>
        <p:nvSpPr>
          <p:cNvPr id="6" name="Tijdelijke aanduiding voor dianummer 5"/>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914401"/>
            <a:ext cx="2057400" cy="5211763"/>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914401"/>
            <a:ext cx="6019800" cy="5211763"/>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25C66827-CF35-4B08-BFA2-DF26679DC5E1}" type="datetime1">
              <a:rPr lang="en-GB" smtClean="0"/>
              <a:pPr/>
              <a:t>14/09/2021</a:t>
            </a:fld>
            <a:endParaRPr lang="en-GB"/>
          </a:p>
        </p:txBody>
      </p:sp>
      <p:sp>
        <p:nvSpPr>
          <p:cNvPr id="5" name="Tijdelijke aanduiding voor voettekst 4"/>
          <p:cNvSpPr>
            <a:spLocks noGrp="1"/>
          </p:cNvSpPr>
          <p:nvPr>
            <p:ph type="ftr" sz="quarter" idx="11"/>
          </p:nvPr>
        </p:nvSpPr>
        <p:spPr/>
        <p:txBody>
          <a:bodyPr/>
          <a:lstStyle/>
          <a:p>
            <a:r>
              <a:rPr lang="en-GB"/>
              <a:t>Rob Hennemann – Presentatie ALV- VTV Arnhem, 31/3/14  </a:t>
            </a:r>
          </a:p>
        </p:txBody>
      </p:sp>
      <p:sp>
        <p:nvSpPr>
          <p:cNvPr id="6" name="Tijdelijke aanduiding voor dianummer 5"/>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A4BFD7B0-152A-486B-BF6E-6A43EE8A81F3}" type="datetime1">
              <a:rPr lang="en-GB" smtClean="0"/>
              <a:pPr/>
              <a:t>14/09/2021</a:t>
            </a:fld>
            <a:endParaRPr lang="en-GB"/>
          </a:p>
        </p:txBody>
      </p:sp>
      <p:sp>
        <p:nvSpPr>
          <p:cNvPr id="5" name="Tijdelijke aanduiding voor voettekst 4"/>
          <p:cNvSpPr>
            <a:spLocks noGrp="1"/>
          </p:cNvSpPr>
          <p:nvPr>
            <p:ph type="ftr" sz="quarter" idx="11"/>
          </p:nvPr>
        </p:nvSpPr>
        <p:spPr/>
        <p:txBody>
          <a:bodyPr/>
          <a:lstStyle/>
          <a:p>
            <a:r>
              <a:rPr lang="en-GB"/>
              <a:t>Rob Hennemann – Presentatie ALV- VTV Arnhem, 31/3/14  </a:t>
            </a:r>
          </a:p>
        </p:txBody>
      </p:sp>
      <p:sp>
        <p:nvSpPr>
          <p:cNvPr id="6" name="Tijdelijke aanduiding voor dianummer 5"/>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fld id="{0073CD40-9079-4734-84E2-4ADDB9CBD5EA}" type="datetime1">
              <a:rPr lang="en-GB" smtClean="0"/>
              <a:pPr/>
              <a:t>14/09/2021</a:t>
            </a:fld>
            <a:endParaRPr lang="en-GB"/>
          </a:p>
        </p:txBody>
      </p:sp>
      <p:sp>
        <p:nvSpPr>
          <p:cNvPr id="5" name="Tijdelijke aanduiding voor voettekst 4"/>
          <p:cNvSpPr>
            <a:spLocks noGrp="1"/>
          </p:cNvSpPr>
          <p:nvPr>
            <p:ph type="ftr" sz="quarter" idx="11"/>
          </p:nvPr>
        </p:nvSpPr>
        <p:spPr/>
        <p:txBody>
          <a:bodyPr/>
          <a:lstStyle/>
          <a:p>
            <a:r>
              <a:rPr lang="en-GB"/>
              <a:t>Rob Hennemann – Presentatie ALV- VTV Arnhem, 31/3/14  </a:t>
            </a:r>
          </a:p>
        </p:txBody>
      </p:sp>
      <p:sp>
        <p:nvSpPr>
          <p:cNvPr id="6" name="Tijdelijke aanduiding voor dianummer 5"/>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nl-NL"/>
              <a:t>Klik om de stijl te bewerken</a:t>
            </a:r>
            <a:endParaRPr kumimoji="0" lang="en-US"/>
          </a:p>
        </p:txBody>
      </p:sp>
      <p:sp>
        <p:nvSpPr>
          <p:cNvPr id="3" name="Tijdelijke aanduiding voor inhoud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0D9C7EA1-E5C6-49BA-A291-05ED743E7660}" type="datetime1">
              <a:rPr lang="en-GB" smtClean="0"/>
              <a:pPr/>
              <a:t>14/09/2021</a:t>
            </a:fld>
            <a:endParaRPr lang="en-GB"/>
          </a:p>
        </p:txBody>
      </p:sp>
      <p:sp>
        <p:nvSpPr>
          <p:cNvPr id="6" name="Tijdelijke aanduiding voor voettekst 5"/>
          <p:cNvSpPr>
            <a:spLocks noGrp="1"/>
          </p:cNvSpPr>
          <p:nvPr>
            <p:ph type="ftr" sz="quarter" idx="11"/>
          </p:nvPr>
        </p:nvSpPr>
        <p:spPr/>
        <p:txBody>
          <a:bodyPr/>
          <a:lstStyle/>
          <a:p>
            <a:r>
              <a:rPr lang="en-GB"/>
              <a:t>Rob Hennemann – Presentatie ALV- VTV Arnhem, 31/3/14  </a:t>
            </a:r>
          </a:p>
        </p:txBody>
      </p:sp>
      <p:sp>
        <p:nvSpPr>
          <p:cNvPr id="7" name="Tijdelijke aanduiding voor dianummer 6"/>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fld id="{1C0B5D82-5EEC-41FF-9182-FE3892E82C2E}" type="datetime1">
              <a:rPr lang="en-GB" smtClean="0"/>
              <a:pPr/>
              <a:t>14/09/2021</a:t>
            </a:fld>
            <a:endParaRPr lang="en-GB"/>
          </a:p>
        </p:txBody>
      </p:sp>
      <p:sp>
        <p:nvSpPr>
          <p:cNvPr id="8" name="Tijdelijke aanduiding voor voettekst 7"/>
          <p:cNvSpPr>
            <a:spLocks noGrp="1"/>
          </p:cNvSpPr>
          <p:nvPr>
            <p:ph type="ftr" sz="quarter" idx="11"/>
          </p:nvPr>
        </p:nvSpPr>
        <p:spPr/>
        <p:txBody>
          <a:bodyPr/>
          <a:lstStyle/>
          <a:p>
            <a:r>
              <a:rPr lang="en-GB"/>
              <a:t>Rob Hennemann – Presentatie ALV- VTV Arnhem, 31/3/14  </a:t>
            </a:r>
          </a:p>
        </p:txBody>
      </p:sp>
      <p:sp>
        <p:nvSpPr>
          <p:cNvPr id="9" name="Tijdelijke aanduiding voor dianummer 8"/>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fld id="{703DDD44-BDF6-4F88-A29B-15602517D153}" type="datetime1">
              <a:rPr lang="en-GB" smtClean="0"/>
              <a:pPr/>
              <a:t>14/09/2021</a:t>
            </a:fld>
            <a:endParaRPr lang="en-GB"/>
          </a:p>
        </p:txBody>
      </p:sp>
      <p:sp>
        <p:nvSpPr>
          <p:cNvPr id="4" name="Tijdelijke aanduiding voor voettekst 3"/>
          <p:cNvSpPr>
            <a:spLocks noGrp="1"/>
          </p:cNvSpPr>
          <p:nvPr>
            <p:ph type="ftr" sz="quarter" idx="11"/>
          </p:nvPr>
        </p:nvSpPr>
        <p:spPr/>
        <p:txBody>
          <a:bodyPr/>
          <a:lstStyle/>
          <a:p>
            <a:r>
              <a:rPr lang="en-GB"/>
              <a:t>Rob Hennemann – Presentatie ALV- VTV Arnhem, 31/3/14  </a:t>
            </a:r>
          </a:p>
        </p:txBody>
      </p:sp>
      <p:sp>
        <p:nvSpPr>
          <p:cNvPr id="5" name="Tijdelijke aanduiding voor dianummer 4"/>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D763BE8-9293-4030-B600-A7EED992B1E5}" type="datetime1">
              <a:rPr lang="en-GB" smtClean="0"/>
              <a:pPr/>
              <a:t>14/09/2021</a:t>
            </a:fld>
            <a:endParaRPr lang="en-GB"/>
          </a:p>
        </p:txBody>
      </p:sp>
      <p:sp>
        <p:nvSpPr>
          <p:cNvPr id="3" name="Tijdelijke aanduiding voor voettekst 2"/>
          <p:cNvSpPr>
            <a:spLocks noGrp="1"/>
          </p:cNvSpPr>
          <p:nvPr>
            <p:ph type="ftr" sz="quarter" idx="11"/>
          </p:nvPr>
        </p:nvSpPr>
        <p:spPr/>
        <p:txBody>
          <a:bodyPr/>
          <a:lstStyle/>
          <a:p>
            <a:r>
              <a:rPr lang="en-GB"/>
              <a:t>Rob Hennemann – Presentatie ALV- VTV Arnhem, 31/3/14  </a:t>
            </a:r>
          </a:p>
        </p:txBody>
      </p:sp>
      <p:sp>
        <p:nvSpPr>
          <p:cNvPr id="4" name="Tijdelijke aanduiding voor dianummer 3"/>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nl-NL"/>
              <a:t>Klik om de modelstijlen te bewerken</a:t>
            </a:r>
          </a:p>
        </p:txBody>
      </p:sp>
      <p:sp>
        <p:nvSpPr>
          <p:cNvPr id="4" name="Tijdelijke aanduiding voor inhoud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380C5832-F152-4457-9B74-FC1EDD07AA16}" type="datetime1">
              <a:rPr lang="en-GB" smtClean="0"/>
              <a:pPr/>
              <a:t>14/09/2021</a:t>
            </a:fld>
            <a:endParaRPr lang="en-GB"/>
          </a:p>
        </p:txBody>
      </p:sp>
      <p:sp>
        <p:nvSpPr>
          <p:cNvPr id="6" name="Tijdelijke aanduiding voor voettekst 5"/>
          <p:cNvSpPr>
            <a:spLocks noGrp="1"/>
          </p:cNvSpPr>
          <p:nvPr>
            <p:ph type="ftr" sz="quarter" idx="11"/>
          </p:nvPr>
        </p:nvSpPr>
        <p:spPr/>
        <p:txBody>
          <a:bodyPr/>
          <a:lstStyle/>
          <a:p>
            <a:r>
              <a:rPr lang="en-GB"/>
              <a:t>Rob Hennemann – Presentatie ALV- VTV Arnhem, 31/3/14  </a:t>
            </a:r>
          </a:p>
        </p:txBody>
      </p:sp>
      <p:sp>
        <p:nvSpPr>
          <p:cNvPr id="7" name="Tijdelijke aanduiding voor dianummer 6"/>
          <p:cNvSpPr>
            <a:spLocks noGrp="1"/>
          </p:cNvSpPr>
          <p:nvPr>
            <p:ph type="sldNum" sz="quarter" idx="12"/>
          </p:nvPr>
        </p:nvSpPr>
        <p:spPr/>
        <p:txBody>
          <a:bodyPr/>
          <a:lstStyle/>
          <a:p>
            <a:fld id="{82B1D96F-467A-4D83-B132-765AF7DF8277}" type="slidenum">
              <a:rPr lang="en-GB" smtClean="0"/>
              <a:pPr/>
              <a:t>‹nr.›</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hthoek met één afgeknipte en afgeronde hoek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ige driehoe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nl-NL"/>
              <a:t>Klik om de stijl te bewerken</a:t>
            </a:r>
            <a:endParaRPr kumimoji="0" lang="en-US"/>
          </a:p>
        </p:txBody>
      </p:sp>
      <p:sp>
        <p:nvSpPr>
          <p:cNvPr id="4" name="Tijdelijke aanduiding voor teks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p:txBody>
          <a:bodyPr/>
          <a:lstStyle/>
          <a:p>
            <a:fld id="{CD0F0458-69DB-49D2-A1A4-A6910C54A161}" type="datetime1">
              <a:rPr lang="en-GB" smtClean="0"/>
              <a:pPr/>
              <a:t>14/09/2021</a:t>
            </a:fld>
            <a:endParaRPr lang="en-GB"/>
          </a:p>
        </p:txBody>
      </p:sp>
      <p:sp>
        <p:nvSpPr>
          <p:cNvPr id="6" name="Tijdelijke aanduiding voor voettekst 5"/>
          <p:cNvSpPr>
            <a:spLocks noGrp="1"/>
          </p:cNvSpPr>
          <p:nvPr>
            <p:ph type="ftr" sz="quarter" idx="11"/>
          </p:nvPr>
        </p:nvSpPr>
        <p:spPr/>
        <p:txBody>
          <a:bodyPr/>
          <a:lstStyle/>
          <a:p>
            <a:r>
              <a:rPr lang="en-GB"/>
              <a:t>Rob Hennemann – Presentatie ALV- VTV Arnhem, 31/3/14  </a:t>
            </a:r>
          </a:p>
        </p:txBody>
      </p:sp>
      <p:sp>
        <p:nvSpPr>
          <p:cNvPr id="7" name="Tijdelijke aanduiding voor dianummer 6"/>
          <p:cNvSpPr>
            <a:spLocks noGrp="1"/>
          </p:cNvSpPr>
          <p:nvPr>
            <p:ph type="sldNum" sz="quarter" idx="12"/>
          </p:nvPr>
        </p:nvSpPr>
        <p:spPr>
          <a:xfrm>
            <a:off x="8077200" y="6356350"/>
            <a:ext cx="609600" cy="365125"/>
          </a:xfrm>
        </p:spPr>
        <p:txBody>
          <a:bodyPr/>
          <a:lstStyle/>
          <a:p>
            <a:fld id="{82B1D96F-467A-4D83-B132-765AF7DF8277}" type="slidenum">
              <a:rPr lang="en-GB" smtClean="0"/>
              <a:pPr/>
              <a:t>‹nr.›</a:t>
            </a:fld>
            <a:endParaRPr lang="en-GB"/>
          </a:p>
        </p:txBody>
      </p:sp>
      <p:sp>
        <p:nvSpPr>
          <p:cNvPr id="3" name="Tijdelijke aanduiding voor afbeelding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nl-NL"/>
              <a:t>Klik op het pictogram als u een afbeelding wilt toevoegen</a:t>
            </a:r>
            <a:endParaRPr kumimoji="0" lang="en-US" dirty="0"/>
          </a:p>
        </p:txBody>
      </p:sp>
      <p:sp>
        <p:nvSpPr>
          <p:cNvPr id="10" name="Vrije v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Vrije v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Vrije v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Vrije v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jdelijke aanduiding voor titel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nl-NL"/>
              <a:t>Klik om de stijl te bewerken</a:t>
            </a:r>
            <a:endParaRPr kumimoji="0" lang="en-US"/>
          </a:p>
        </p:txBody>
      </p:sp>
      <p:sp>
        <p:nvSpPr>
          <p:cNvPr id="30" name="Tijdelijke aanduiding voor teks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0" name="Tijdelijke aanduiding voor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F5BA1FC-CB6C-4EA3-9874-D139EE5AD2E5}" type="datetime1">
              <a:rPr lang="en-GB" smtClean="0"/>
              <a:pPr/>
              <a:t>14/09/2021</a:t>
            </a:fld>
            <a:endParaRPr lang="en-GB"/>
          </a:p>
        </p:txBody>
      </p:sp>
      <p:sp>
        <p:nvSpPr>
          <p:cNvPr id="22" name="Tijdelijke aanduiding voor voettekst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GB"/>
              <a:t>Rob Hennemann – Presentatie ALV- VTV Arnhem, 31/3/14  </a:t>
            </a:r>
          </a:p>
        </p:txBody>
      </p:sp>
      <p:sp>
        <p:nvSpPr>
          <p:cNvPr id="18" name="Tijdelijke aanduiding voor dianumm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2B1D96F-467A-4D83-B132-765AF7DF8277}" type="slidenum">
              <a:rPr lang="en-GB" smtClean="0"/>
              <a:pPr/>
              <a:t>‹nr.›</a:t>
            </a:fld>
            <a:endParaRPr lang="en-GB"/>
          </a:p>
        </p:txBody>
      </p:sp>
      <p:grpSp>
        <p:nvGrpSpPr>
          <p:cNvPr id="2" name="Groep 1"/>
          <p:cNvGrpSpPr/>
          <p:nvPr/>
        </p:nvGrpSpPr>
        <p:grpSpPr>
          <a:xfrm>
            <a:off x="-19017" y="202408"/>
            <a:ext cx="9180548" cy="649224"/>
            <a:chOff x="-19045" y="216550"/>
            <a:chExt cx="9180548" cy="649224"/>
          </a:xfrm>
        </p:grpSpPr>
        <p:sp>
          <p:nvSpPr>
            <p:cNvPr id="12" name="Vrije v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Vrije v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jpeg"/><Relationship Id="rId4" Type="http://schemas.openxmlformats.org/officeDocument/2006/relationships/image" Target="../media/image22.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DTM_rastercalc7_nov14.tif">
            <a:extLst>
              <a:ext uri="{FF2B5EF4-FFF2-40B4-BE49-F238E27FC236}">
                <a16:creationId xmlns:a16="http://schemas.microsoft.com/office/drawing/2014/main" id="{B4FB5C02-DE9E-4759-86B0-484A4D53342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2000"/>
                    </a14:imgEffect>
                    <a14:imgEffect>
                      <a14:brightnessContrast bright="-17000" contrast="18000"/>
                    </a14:imgEffect>
                  </a14:imgLayer>
                </a14:imgProps>
              </a:ext>
            </a:extLst>
          </a:blip>
          <a:srcRect l="29802" t="17032" r="19567" b="7724"/>
          <a:stretch/>
        </p:blipFill>
        <p:spPr>
          <a:xfrm>
            <a:off x="0" y="-8032"/>
            <a:ext cx="9828584" cy="6885384"/>
          </a:xfrm>
          <a:prstGeom prst="rect">
            <a:avLst/>
          </a:prstGeom>
        </p:spPr>
      </p:pic>
      <p:sp>
        <p:nvSpPr>
          <p:cNvPr id="4" name="Tijdelijke aanduiding voor inhoud 2">
            <a:extLst>
              <a:ext uri="{FF2B5EF4-FFF2-40B4-BE49-F238E27FC236}">
                <a16:creationId xmlns:a16="http://schemas.microsoft.com/office/drawing/2014/main" id="{CC0EA4E3-F524-4B6E-BED4-67AAAE87D1B9}"/>
              </a:ext>
            </a:extLst>
          </p:cNvPr>
          <p:cNvSpPr txBox="1">
            <a:spLocks/>
          </p:cNvSpPr>
          <p:nvPr/>
        </p:nvSpPr>
        <p:spPr>
          <a:xfrm>
            <a:off x="0" y="-171400"/>
            <a:ext cx="9396536" cy="7029400"/>
          </a:xfrm>
          <a:prstGeom prst="rect">
            <a:avLst/>
          </a:prstGeom>
          <a:solidFill>
            <a:schemeClr val="bg2">
              <a:lumMod val="75000"/>
              <a:alpha val="30000"/>
            </a:schemeClr>
          </a:solidFill>
          <a:ln>
            <a:noFill/>
          </a:ln>
          <a:scene3d>
            <a:camera prst="orthographicFront"/>
            <a:lightRig rig="threePt" dir="t"/>
          </a:scene3d>
          <a:sp3d>
            <a:bevelT w="95250" h="95250"/>
            <a:bevelB w="88900"/>
          </a:sp3d>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113" marR="45720" lvl="0" indent="-173038" algn="ctr" defTabSz="914400" rtl="0" eaLnBrk="1" fontAlgn="auto" latinLnBrk="0" hangingPunct="1">
              <a:lnSpc>
                <a:spcPts val="6000"/>
              </a:lnSpc>
              <a:spcBef>
                <a:spcPts val="3000"/>
              </a:spcBef>
              <a:spcAft>
                <a:spcPts val="0"/>
              </a:spcAft>
              <a:buClr>
                <a:schemeClr val="accent3"/>
              </a:buClr>
              <a:buSzPct val="95000"/>
              <a:buFont typeface="Wingdings 2"/>
              <a:buNone/>
              <a:tabLst/>
              <a:defRPr/>
            </a:pPr>
            <a:endParaRPr lang="nl-NL" sz="5400" b="1" dirty="0">
              <a:solidFill>
                <a:srgbClr val="80F90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92075" marR="45720" lvl="0" algn="ctr" defTabSz="914400" rtl="0" eaLnBrk="1" fontAlgn="auto" latinLnBrk="0" hangingPunct="1">
              <a:lnSpc>
                <a:spcPts val="6600"/>
              </a:lnSpc>
              <a:spcBef>
                <a:spcPts val="3000"/>
              </a:spcBef>
              <a:spcAft>
                <a:spcPts val="0"/>
              </a:spcAft>
              <a:buClr>
                <a:schemeClr val="accent3"/>
              </a:buClr>
              <a:buSzPct val="95000"/>
              <a:buFont typeface="Wingdings 2"/>
              <a:buNone/>
              <a:tabLst/>
              <a:defRPr/>
            </a:pPr>
            <a:r>
              <a:rPr lang="nl-NL" sz="5600" b="1" i="1" dirty="0">
                <a:solidFill>
                  <a:srgbClr val="43EF78"/>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Naar een</a:t>
            </a:r>
          </a:p>
          <a:p>
            <a:pPr marL="92075" marR="45720" lvl="0" algn="ctr" defTabSz="914400" rtl="0" eaLnBrk="1" fontAlgn="auto" latinLnBrk="0" hangingPunct="1">
              <a:lnSpc>
                <a:spcPts val="6600"/>
              </a:lnSpc>
              <a:spcBef>
                <a:spcPts val="3000"/>
              </a:spcBef>
              <a:spcAft>
                <a:spcPts val="0"/>
              </a:spcAft>
              <a:buClr>
                <a:schemeClr val="accent3"/>
              </a:buClr>
              <a:buSzPct val="95000"/>
              <a:buFont typeface="Wingdings 2"/>
              <a:buNone/>
              <a:tabLst/>
              <a:defRPr/>
            </a:pPr>
            <a:r>
              <a:rPr lang="nl-NL" sz="5600" b="1" i="1" dirty="0">
                <a:solidFill>
                  <a:srgbClr val="43EF78"/>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klimaatbestendige</a:t>
            </a:r>
          </a:p>
          <a:p>
            <a:pPr marR="45720" lvl="0" algn="ctr" defTabSz="914400" rtl="0" eaLnBrk="1" fontAlgn="auto" latinLnBrk="0" hangingPunct="1">
              <a:lnSpc>
                <a:spcPts val="6600"/>
              </a:lnSpc>
              <a:spcBef>
                <a:spcPts val="3000"/>
              </a:spcBef>
              <a:spcAft>
                <a:spcPts val="0"/>
              </a:spcAft>
              <a:buClr>
                <a:schemeClr val="accent3"/>
              </a:buClr>
              <a:buSzPct val="95000"/>
              <a:buFont typeface="Wingdings 2"/>
              <a:buNone/>
              <a:tabLst/>
              <a:defRPr/>
            </a:pPr>
            <a:r>
              <a:rPr lang="nl-NL" sz="5600" b="1" i="1" dirty="0">
                <a:solidFill>
                  <a:srgbClr val="43EF78"/>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oostelijke Groene Wig</a:t>
            </a:r>
            <a:endParaRPr kumimoji="0" lang="nl-NL" sz="5600" b="1" u="none" strike="noStrike" kern="1200" cap="none" spc="0" normalizeH="0" baseline="0" noProof="0" dirty="0">
              <a:ln>
                <a:noFill/>
              </a:ln>
              <a:solidFill>
                <a:srgbClr val="43EF78"/>
              </a:solidFill>
              <a:effectLst>
                <a:outerShdw blurRad="38100" dist="38100" dir="2700000" algn="tl">
                  <a:srgbClr val="000000">
                    <a:alpha val="43137"/>
                  </a:srgbClr>
                </a:outerShdw>
              </a:effectLst>
              <a:uLnTx/>
              <a:uFillTx/>
              <a:latin typeface="Constantia" panose="02030602050306030303" pitchFamily="18" charset="0"/>
              <a:ea typeface="Segoe UI Black" panose="020B0A02040204020203" pitchFamily="34" charset="0"/>
            </a:endParaRPr>
          </a:p>
        </p:txBody>
      </p:sp>
      <p:sp>
        <p:nvSpPr>
          <p:cNvPr id="14" name="Text Box 6">
            <a:extLst>
              <a:ext uri="{FF2B5EF4-FFF2-40B4-BE49-F238E27FC236}">
                <a16:creationId xmlns:a16="http://schemas.microsoft.com/office/drawing/2014/main" id="{1B6FA4C8-40A4-4807-91F8-64263D86EB61}"/>
              </a:ext>
            </a:extLst>
          </p:cNvPr>
          <p:cNvSpPr txBox="1">
            <a:spLocks/>
          </p:cNvSpPr>
          <p:nvPr/>
        </p:nvSpPr>
        <p:spPr bwMode="auto">
          <a:xfrm>
            <a:off x="4427984" y="6314245"/>
            <a:ext cx="4499729" cy="499131"/>
          </a:xfrm>
          <a:prstGeom prst="rect">
            <a:avLst/>
          </a:prstGeom>
          <a:noFill/>
          <a:ln>
            <a:noFill/>
          </a:ln>
        </p:spPr>
        <p:txBody>
          <a:bodyPr rot="0" vert="horz" wrap="square" lIns="91440" tIns="45720" rIns="91440" bIns="45720" anchor="t" anchorCtr="0" upright="1">
            <a:noAutofit/>
          </a:bodyPr>
          <a:lstStyle/>
          <a:p>
            <a:pPr algn="r">
              <a:lnSpc>
                <a:spcPts val="3000"/>
              </a:lnSpc>
              <a:spcAft>
                <a:spcPts val="1000"/>
              </a:spcAft>
            </a:pPr>
            <a:r>
              <a:rPr lang="nl-NL" sz="1600" dirty="0">
                <a:solidFill>
                  <a:srgbClr val="FFFFCC"/>
                </a:solidFill>
                <a:effectLst>
                  <a:outerShdw blurRad="50800" dist="38100" dir="2700000" algn="tl">
                    <a:srgbClr val="000000">
                      <a:alpha val="40000"/>
                    </a:srgbClr>
                  </a:outerShdw>
                </a:effectLst>
                <a:latin typeface="Cambria" panose="02040503050406030204" pitchFamily="18" charset="0"/>
                <a:ea typeface="Cambria" panose="02040503050406030204" pitchFamily="18" charset="0"/>
                <a:cs typeface="Segoe UI" panose="020B0502040204020203" pitchFamily="34" charset="0"/>
              </a:rPr>
              <a:t>Initiatiefgroep Park Beek-op-de-Paasberg</a:t>
            </a:r>
            <a:endParaRPr lang="nl-NL" sz="1100" dirty="0">
              <a:solidFill>
                <a:srgbClr val="FFFFCC"/>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0425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7F4FA36-5543-464F-8D41-EEAE9A04C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1" r="3414"/>
          <a:stretch/>
        </p:blipFill>
        <p:spPr>
          <a:xfrm>
            <a:off x="107503" y="841248"/>
            <a:ext cx="2902883" cy="2009732"/>
          </a:xfrm>
          <a:prstGeom prst="rect">
            <a:avLst/>
          </a:prstGeom>
        </p:spPr>
      </p:pic>
      <p:pic>
        <p:nvPicPr>
          <p:cNvPr id="8" name="Afbeelding 7">
            <a:extLst>
              <a:ext uri="{FF2B5EF4-FFF2-40B4-BE49-F238E27FC236}">
                <a16:creationId xmlns:a16="http://schemas.microsoft.com/office/drawing/2014/main" id="{3056EE0D-612C-498B-BC6C-D11862144F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82" r="1725"/>
          <a:stretch/>
        </p:blipFill>
        <p:spPr>
          <a:xfrm>
            <a:off x="133797" y="2917585"/>
            <a:ext cx="2864917" cy="1982918"/>
          </a:xfrm>
          <a:prstGeom prst="rect">
            <a:avLst/>
          </a:prstGeom>
        </p:spPr>
      </p:pic>
      <p:sp>
        <p:nvSpPr>
          <p:cNvPr id="2" name="AutoShape 2">
            <a:extLst>
              <a:ext uri="{FF2B5EF4-FFF2-40B4-BE49-F238E27FC236}">
                <a16:creationId xmlns:a16="http://schemas.microsoft.com/office/drawing/2014/main" id="{87619ACE-47B4-4CAA-B293-97CA54D096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a:extLst>
              <a:ext uri="{FF2B5EF4-FFF2-40B4-BE49-F238E27FC236}">
                <a16:creationId xmlns:a16="http://schemas.microsoft.com/office/drawing/2014/main" id="{32EE19A4-A7E9-4C51-BE61-B2DF4B8E9F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879" b="4516"/>
          <a:stretch/>
        </p:blipFill>
        <p:spPr>
          <a:xfrm>
            <a:off x="73080" y="4992953"/>
            <a:ext cx="2925634" cy="1681419"/>
          </a:xfrm>
          <a:prstGeom prst="rect">
            <a:avLst/>
          </a:prstGeom>
        </p:spPr>
      </p:pic>
      <p:sp>
        <p:nvSpPr>
          <p:cNvPr id="12" name="Tijdelijke aanduiding voor inhoud 2">
            <a:extLst>
              <a:ext uri="{FF2B5EF4-FFF2-40B4-BE49-F238E27FC236}">
                <a16:creationId xmlns:a16="http://schemas.microsoft.com/office/drawing/2014/main" id="{BB67DA58-37EC-4B91-B757-150542F15C1A}"/>
              </a:ext>
            </a:extLst>
          </p:cNvPr>
          <p:cNvSpPr txBox="1">
            <a:spLocks/>
          </p:cNvSpPr>
          <p:nvPr/>
        </p:nvSpPr>
        <p:spPr>
          <a:xfrm>
            <a:off x="3123308" y="836712"/>
            <a:ext cx="5913188" cy="5904656"/>
          </a:xfrm>
          <a:prstGeom prst="rect">
            <a:avLst/>
          </a:prstGeom>
          <a:solidFill>
            <a:schemeClr val="bg1">
              <a:alpha val="60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marR="45720" indent="-6350">
              <a:lnSpc>
                <a:spcPts val="0"/>
              </a:lnSpc>
              <a:spcBef>
                <a:spcPts val="900"/>
              </a:spcBef>
              <a:buClr>
                <a:srgbClr val="FFFF99"/>
              </a:buClr>
              <a:buSzPct val="95000"/>
              <a:defRPr/>
            </a:pPr>
            <a:r>
              <a:rPr lang="nl-NL" sz="800" b="1" dirty="0">
                <a:solidFill>
                  <a:srgbClr val="001F58"/>
                </a:solidFill>
                <a:effectLst>
                  <a:outerShdw blurRad="38100" dist="38100" dir="2700000" algn="tl">
                    <a:srgbClr val="000000">
                      <a:alpha val="43137"/>
                    </a:srgbClr>
                  </a:outerShdw>
                </a:effectLst>
                <a:latin typeface="Calibri" pitchFamily="34" charset="0"/>
                <a:ea typeface="Verdana" pitchFamily="34" charset="0"/>
              </a:rPr>
              <a:t>d</a:t>
            </a:r>
          </a:p>
          <a:p>
            <a:pPr marL="269875" marR="45720" indent="-6350">
              <a:lnSpc>
                <a:spcPts val="1900"/>
              </a:lnSpc>
              <a:spcBef>
                <a:spcPts val="900"/>
              </a:spcBef>
              <a:buClr>
                <a:srgbClr val="FFFF99"/>
              </a:buClr>
              <a:buSzPct val="95000"/>
              <a:defRPr/>
            </a:pPr>
            <a:r>
              <a:rPr lang="nl-NL" sz="1700" b="1" dirty="0">
                <a:solidFill>
                  <a:srgbClr val="FFFF99"/>
                </a:solidFill>
                <a:effectLst>
                  <a:outerShdw blurRad="38100" dist="38100" dir="2700000" algn="tl">
                    <a:srgbClr val="000000">
                      <a:alpha val="43137"/>
                    </a:srgbClr>
                  </a:outerShdw>
                </a:effectLst>
                <a:latin typeface="Calibri" pitchFamily="34" charset="0"/>
                <a:ea typeface="Verdana" pitchFamily="34" charset="0"/>
              </a:rPr>
              <a:t>1) Toename kans op overstromingen</a:t>
            </a:r>
          </a:p>
          <a:p>
            <a:pPr marL="269875" marR="45720" indent="-6350">
              <a:lnSpc>
                <a:spcPts val="1900"/>
              </a:lnSpc>
              <a:spcBef>
                <a:spcPts val="200"/>
              </a:spcBef>
              <a:buClr>
                <a:srgbClr val="FFFF99"/>
              </a:buClr>
              <a:buSzPct val="95000"/>
              <a:defRPr/>
            </a:pP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Door de verdere verstening </a:t>
            </a:r>
            <a:r>
              <a:rPr lang="nl-NL" sz="1700" dirty="0" err="1">
                <a:solidFill>
                  <a:srgbClr val="FFFF99"/>
                </a:solidFill>
                <a:effectLst>
                  <a:outerShdw blurRad="38100" dist="38100" dir="2700000" algn="tl">
                    <a:srgbClr val="000000">
                      <a:alpha val="43137"/>
                    </a:srgbClr>
                  </a:outerShdw>
                </a:effectLst>
                <a:latin typeface="Calibri" pitchFamily="34" charset="0"/>
                <a:ea typeface="Verdana" pitchFamily="34" charset="0"/>
              </a:rPr>
              <a:t>a.g.v.</a:t>
            </a: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 de bouw van het </a:t>
            </a:r>
            <a:r>
              <a:rPr lang="nl-NL" sz="1700" dirty="0" err="1">
                <a:solidFill>
                  <a:srgbClr val="FFFF99"/>
                </a:solidFill>
                <a:effectLst>
                  <a:outerShdw blurRad="38100" dist="38100" dir="2700000" algn="tl">
                    <a:srgbClr val="000000">
                      <a:alpha val="43137"/>
                    </a:srgbClr>
                  </a:outerShdw>
                </a:effectLst>
                <a:latin typeface="Calibri" pitchFamily="34" charset="0"/>
                <a:ea typeface="Verdana" pitchFamily="34" charset="0"/>
              </a:rPr>
              <a:t>woningen-complex</a:t>
            </a: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 zal er aanzienlijk meer run-off komen in de Groene Wig.  En dit zal weer leiden tot een toenemende kans op overstromingen in het Beekdal.</a:t>
            </a:r>
          </a:p>
          <a:p>
            <a:pPr marL="269875" marR="45720" indent="-6350">
              <a:lnSpc>
                <a:spcPts val="1900"/>
              </a:lnSpc>
              <a:spcBef>
                <a:spcPts val="900"/>
              </a:spcBef>
              <a:buClr>
                <a:srgbClr val="FFFF99"/>
              </a:buClr>
              <a:buSzPct val="95000"/>
              <a:defRPr/>
            </a:pP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Voeg hierbij (a) de structurele kwetsbaarheid van de Groene Wig </a:t>
            </a:r>
            <a:r>
              <a:rPr lang="nl-NL" sz="1700" dirty="0" err="1">
                <a:solidFill>
                  <a:srgbClr val="FFFF99"/>
                </a:solidFill>
                <a:effectLst>
                  <a:outerShdw blurRad="38100" dist="38100" dir="2700000" algn="tl">
                    <a:srgbClr val="000000">
                      <a:alpha val="43137"/>
                    </a:srgbClr>
                  </a:outerShdw>
                </a:effectLst>
                <a:latin typeface="Calibri" pitchFamily="34" charset="0"/>
                <a:ea typeface="Verdana" pitchFamily="34" charset="0"/>
              </a:rPr>
              <a:t>a.g.v.</a:t>
            </a: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 de grootschalige zandafgravingen uit het verleden en (b) de steeds verder oprukkende klimaatcrisis en het wordt duidelijk dat we zonder adequaat handelen het risico lopen af te stevenen op een watersnoodsituatie zoals in Zuid Limburg en Duitsland afgelopen juli. </a:t>
            </a:r>
          </a:p>
          <a:p>
            <a:pPr marL="269875" marR="45720" indent="-6350">
              <a:lnSpc>
                <a:spcPts val="1900"/>
              </a:lnSpc>
              <a:spcBef>
                <a:spcPts val="1800"/>
              </a:spcBef>
              <a:buClr>
                <a:schemeClr val="accent3"/>
              </a:buClr>
              <a:buSzPct val="95000"/>
              <a:defRPr/>
            </a:pPr>
            <a:r>
              <a:rPr lang="nl-NL" sz="1700" b="1" dirty="0">
                <a:solidFill>
                  <a:srgbClr val="FFFF99"/>
                </a:solidFill>
                <a:effectLst>
                  <a:outerShdw blurRad="38100" dist="38100" dir="2700000" algn="tl">
                    <a:srgbClr val="000000">
                      <a:alpha val="43137"/>
                    </a:srgbClr>
                  </a:outerShdw>
                </a:effectLst>
                <a:latin typeface="Calibri" pitchFamily="34" charset="0"/>
                <a:ea typeface="Verdana" pitchFamily="34" charset="0"/>
              </a:rPr>
              <a:t>2) Toename vernatting en kans op vochtschade </a:t>
            </a:r>
          </a:p>
          <a:p>
            <a:pPr marL="269875" marR="45720" indent="-6350">
              <a:lnSpc>
                <a:spcPts val="1900"/>
              </a:lnSpc>
              <a:spcBef>
                <a:spcPts val="200"/>
              </a:spcBef>
              <a:buClr>
                <a:srgbClr val="FFFF99"/>
              </a:buClr>
              <a:buSzPct val="95000"/>
              <a:defRPr/>
            </a:pP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Door de verstoring van de ondergrond zal ook de kans op verdere vernatting van kelders en souterrains toenemen.  Vernatting en vochtschade zijn nu al een groot probleem bij enkele scholen en bij bewoners aan de Vondellaan en Roemer Visscherstraat.</a:t>
            </a:r>
          </a:p>
          <a:p>
            <a:pPr marL="269875" marR="45720" indent="-6350">
              <a:lnSpc>
                <a:spcPts val="1900"/>
              </a:lnSpc>
              <a:spcBef>
                <a:spcPts val="900"/>
              </a:spcBef>
              <a:buClr>
                <a:srgbClr val="FFFF99"/>
              </a:buClr>
              <a:buSzPct val="95000"/>
              <a:defRPr/>
            </a:pP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Opnieuw blijkt hier het gebrek aan nauwkeurige gegevens over waar en hoe de (schijn)grondwaterstromen in het gebied lopen. Dit vraagt om gericht bodemkundig en </a:t>
            </a:r>
            <a:r>
              <a:rPr lang="nl-NL" sz="1700" dirty="0" err="1">
                <a:solidFill>
                  <a:srgbClr val="FFFF99"/>
                </a:solidFill>
                <a:effectLst>
                  <a:outerShdw blurRad="38100" dist="38100" dir="2700000" algn="tl">
                    <a:srgbClr val="000000">
                      <a:alpha val="43137"/>
                    </a:srgbClr>
                  </a:outerShdw>
                </a:effectLst>
                <a:latin typeface="Calibri" pitchFamily="34" charset="0"/>
                <a:ea typeface="Verdana" pitchFamily="34" charset="0"/>
              </a:rPr>
              <a:t>geo-hydrologisch</a:t>
            </a: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 onderzoek o.a. met behulp van </a:t>
            </a:r>
            <a:r>
              <a:rPr lang="nl-NL" sz="1700" i="1" dirty="0">
                <a:solidFill>
                  <a:srgbClr val="FFFF99"/>
                </a:solidFill>
                <a:effectLst>
                  <a:outerShdw blurRad="38100" dist="38100" dir="2700000" algn="tl">
                    <a:srgbClr val="000000">
                      <a:alpha val="43137"/>
                    </a:srgbClr>
                  </a:outerShdw>
                </a:effectLst>
                <a:latin typeface="Calibri" pitchFamily="34" charset="0"/>
                <a:ea typeface="Verdana" pitchFamily="34" charset="0"/>
              </a:rPr>
              <a:t>grondradar</a:t>
            </a: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rPr>
              <a:t>. </a:t>
            </a:r>
          </a:p>
          <a:p>
            <a:pPr marL="523875" marR="45720" indent="-342900">
              <a:lnSpc>
                <a:spcPts val="2300"/>
              </a:lnSpc>
              <a:spcBef>
                <a:spcPts val="600"/>
              </a:spcBef>
              <a:buClr>
                <a:schemeClr val="accent3"/>
              </a:buClr>
              <a:buSzPct val="95000"/>
              <a:buFontTx/>
              <a:buChar char="-"/>
              <a:defRPr/>
            </a:pPr>
            <a:endParaRPr lang="nl-NL"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523875" marR="45720" indent="-342900">
              <a:lnSpc>
                <a:spcPts val="2300"/>
              </a:lnSpc>
              <a:spcBef>
                <a:spcPts val="600"/>
              </a:spcBef>
              <a:buClr>
                <a:schemeClr val="accent3"/>
              </a:buClr>
              <a:buSzPct val="95000"/>
              <a:buFontTx/>
              <a:buChar char="-"/>
              <a:defRPr/>
            </a:pPr>
            <a:endParaRPr lang="nl-NL" sz="2000"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523875" marR="45720" indent="-342900">
              <a:lnSpc>
                <a:spcPts val="2300"/>
              </a:lnSpc>
              <a:spcBef>
                <a:spcPts val="600"/>
              </a:spcBef>
              <a:buClr>
                <a:schemeClr val="accent3"/>
              </a:buClr>
              <a:buSzPct val="95000"/>
              <a:buFontTx/>
              <a:buChar char="-"/>
              <a:defRPr/>
            </a:pPr>
            <a:r>
              <a:rPr kumimoji="0" lang="nl-NL" sz="200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s</a:t>
            </a:r>
          </a:p>
          <a:p>
            <a:pPr marL="180975" marR="45720" lvl="0" defTabSz="914400" rtl="0" eaLnBrk="1" fontAlgn="auto" latinLnBrk="0" hangingPunct="1">
              <a:lnSpc>
                <a:spcPts val="2000"/>
              </a:lnSpc>
              <a:spcBef>
                <a:spcPts val="600"/>
              </a:spcBef>
              <a:spcAft>
                <a:spcPts val="0"/>
              </a:spcAft>
              <a:buClr>
                <a:schemeClr val="accent3"/>
              </a:buClr>
              <a:buSzPct val="95000"/>
              <a:buFont typeface="Wingdings 2"/>
              <a:buNone/>
              <a:tabLst/>
              <a:defRPr/>
            </a:pPr>
            <a:endParaRPr kumimoji="0" lang="nl-NL" u="none" strike="noStrike" kern="1200" cap="none" spc="0" normalizeH="0" dirty="0">
              <a:ln>
                <a:noFill/>
              </a:ln>
              <a:solidFill>
                <a:srgbClr val="FFFFFF"/>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sp>
        <p:nvSpPr>
          <p:cNvPr id="14" name="Tijdelijke aanduiding voor inhoud 2">
            <a:extLst>
              <a:ext uri="{FF2B5EF4-FFF2-40B4-BE49-F238E27FC236}">
                <a16:creationId xmlns:a16="http://schemas.microsoft.com/office/drawing/2014/main" id="{0078CC90-ED6E-4EF5-8522-D99AFC6BB5C0}"/>
              </a:ext>
            </a:extLst>
          </p:cNvPr>
          <p:cNvSpPr txBox="1">
            <a:spLocks/>
          </p:cNvSpPr>
          <p:nvPr/>
        </p:nvSpPr>
        <p:spPr>
          <a:xfrm>
            <a:off x="98553" y="6382457"/>
            <a:ext cx="2889271" cy="286903"/>
          </a:xfrm>
          <a:prstGeom prst="rect">
            <a:avLst/>
          </a:prstGeom>
          <a:solidFill>
            <a:schemeClr val="bg1">
              <a:alpha val="22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indent="-93663" defTabSz="914400" rtl="0" eaLnBrk="1" fontAlgn="auto" latinLnBrk="0" hangingPunct="1">
              <a:lnSpc>
                <a:spcPts val="1800"/>
              </a:lnSpc>
              <a:spcAft>
                <a:spcPts val="0"/>
              </a:spcAft>
              <a:buClr>
                <a:schemeClr val="accent3"/>
              </a:buClr>
              <a:buSzPct val="95000"/>
              <a:buFont typeface="Wingdings 2"/>
              <a:buNone/>
              <a:tabLst/>
              <a:defRPr/>
            </a:pPr>
            <a:r>
              <a:rPr lang="nl-NL" sz="13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Watersnoodramp in Duitsland </a:t>
            </a:r>
            <a:endParaRPr kumimoji="0" lang="nl-NL" sz="1300"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
        <p:nvSpPr>
          <p:cNvPr id="15" name="Tijdelijke aanduiding voor inhoud 2">
            <a:extLst>
              <a:ext uri="{FF2B5EF4-FFF2-40B4-BE49-F238E27FC236}">
                <a16:creationId xmlns:a16="http://schemas.microsoft.com/office/drawing/2014/main" id="{36A37967-52D2-4EDE-BADE-83318DA7A690}"/>
              </a:ext>
            </a:extLst>
          </p:cNvPr>
          <p:cNvSpPr txBox="1">
            <a:spLocks/>
          </p:cNvSpPr>
          <p:nvPr/>
        </p:nvSpPr>
        <p:spPr>
          <a:xfrm>
            <a:off x="34320" y="2276872"/>
            <a:ext cx="2890447" cy="576064"/>
          </a:xfrm>
          <a:prstGeom prst="rect">
            <a:avLst/>
          </a:prstGeom>
          <a:solidFill>
            <a:schemeClr val="bg1">
              <a:alpha val="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1600"/>
              </a:lnSpc>
              <a:spcAft>
                <a:spcPts val="0"/>
              </a:spcAft>
              <a:buClr>
                <a:schemeClr val="accent3"/>
              </a:buClr>
              <a:buSzPct val="95000"/>
              <a:buFont typeface="Wingdings 2"/>
              <a:buNone/>
              <a:tabLst/>
              <a:defRPr/>
            </a:pPr>
            <a:r>
              <a:rPr lang="nl-NL" sz="14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Buiten haar oevers getreden Beek o/d Paasberg </a:t>
            </a:r>
            <a:r>
              <a:rPr lang="nl-NL" sz="12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I </a:t>
            </a:r>
            <a:endParaRPr kumimoji="0" lang="nl-NL" sz="1200"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
        <p:nvSpPr>
          <p:cNvPr id="13" name="Tijdelijke aanduiding voor inhoud 2">
            <a:extLst>
              <a:ext uri="{FF2B5EF4-FFF2-40B4-BE49-F238E27FC236}">
                <a16:creationId xmlns:a16="http://schemas.microsoft.com/office/drawing/2014/main" id="{F9DD035C-749B-4256-B1EF-6386BE507600}"/>
              </a:ext>
            </a:extLst>
          </p:cNvPr>
          <p:cNvSpPr txBox="1">
            <a:spLocks/>
          </p:cNvSpPr>
          <p:nvPr/>
        </p:nvSpPr>
        <p:spPr>
          <a:xfrm>
            <a:off x="-36512" y="-99392"/>
            <a:ext cx="9180512" cy="864096"/>
          </a:xfrm>
          <a:prstGeom prst="rect">
            <a:avLst/>
          </a:prstGeom>
          <a:solidFill>
            <a:schemeClr val="bg1"/>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gn="ctr" defTabSz="914400" rtl="0" eaLnBrk="1" fontAlgn="auto" latinLnBrk="0" hangingPunct="1">
              <a:lnSpc>
                <a:spcPct val="150000"/>
              </a:lnSpc>
              <a:spcAft>
                <a:spcPts val="0"/>
              </a:spcAft>
              <a:buClr>
                <a:schemeClr val="accent3"/>
              </a:buClr>
              <a:buSzPct val="95000"/>
              <a:buFont typeface="Wingdings 2"/>
              <a:buNone/>
              <a:tabLst>
                <a:tab pos="804863" algn="l"/>
              </a:tabLst>
              <a:defRPr/>
            </a:pPr>
            <a:r>
              <a:rPr lang="nl-NL" sz="29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Gevaren (3) : </a:t>
            </a:r>
            <a:r>
              <a:rPr lang="nl-NL" sz="2900" b="1" i="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vernatting en overstromingen</a:t>
            </a:r>
            <a:endParaRPr kumimoji="0" lang="nl-NL" sz="29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6" name="Tijdelijke aanduiding voor inhoud 2">
            <a:extLst>
              <a:ext uri="{FF2B5EF4-FFF2-40B4-BE49-F238E27FC236}">
                <a16:creationId xmlns:a16="http://schemas.microsoft.com/office/drawing/2014/main" id="{CBF83342-743A-4838-9A50-32E88ED55BFE}"/>
              </a:ext>
            </a:extLst>
          </p:cNvPr>
          <p:cNvSpPr txBox="1">
            <a:spLocks/>
          </p:cNvSpPr>
          <p:nvPr/>
        </p:nvSpPr>
        <p:spPr>
          <a:xfrm>
            <a:off x="35496" y="4365104"/>
            <a:ext cx="2890447" cy="576064"/>
          </a:xfrm>
          <a:prstGeom prst="rect">
            <a:avLst/>
          </a:prstGeom>
          <a:solidFill>
            <a:schemeClr val="bg1">
              <a:alpha val="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1600"/>
              </a:lnSpc>
              <a:spcAft>
                <a:spcPts val="0"/>
              </a:spcAft>
              <a:buClr>
                <a:schemeClr val="accent3"/>
              </a:buClr>
              <a:buSzPct val="95000"/>
              <a:buFont typeface="Wingdings 2"/>
              <a:buNone/>
              <a:tabLst/>
              <a:defRPr/>
            </a:pPr>
            <a:r>
              <a:rPr lang="nl-NL" sz="14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Buiten haar oevers getreden Beek o/d Paasberg I</a:t>
            </a:r>
            <a:r>
              <a:rPr lang="nl-NL" sz="12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I </a:t>
            </a:r>
            <a:endParaRPr kumimoji="0" lang="nl-NL" sz="1200"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2902088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400000"/>
              </a:schemeClr>
            </a:gs>
            <a:gs pos="30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pic>
        <p:nvPicPr>
          <p:cNvPr id="1026" name="Picture 2" descr="Landgoed Rennen Enk | Mapio.net">
            <a:extLst>
              <a:ext uri="{FF2B5EF4-FFF2-40B4-BE49-F238E27FC236}">
                <a16:creationId xmlns:a16="http://schemas.microsoft.com/office/drawing/2014/main" id="{0B2FA292-3BBC-4F8B-9A78-38AB51D00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44" y="402224"/>
            <a:ext cx="4313956" cy="636433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87619ACE-47B4-4CAA-B293-97CA54D096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a:extLst>
              <a:ext uri="{FF2B5EF4-FFF2-40B4-BE49-F238E27FC236}">
                <a16:creationId xmlns:a16="http://schemas.microsoft.com/office/drawing/2014/main" id="{BCC8DE2D-7FF9-4ED5-A9E7-F90D6F359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884" y="4716760"/>
            <a:ext cx="3360369" cy="2016223"/>
          </a:xfrm>
          <a:prstGeom prst="rect">
            <a:avLst/>
          </a:prstGeom>
          <a:scene3d>
            <a:camera prst="orthographicFront"/>
            <a:lightRig rig="threePt" dir="t"/>
          </a:scene3d>
          <a:sp3d>
            <a:bevelT/>
            <a:bevelB w="152400" h="50800" prst="softRound"/>
          </a:sp3d>
        </p:spPr>
      </p:pic>
      <p:sp>
        <p:nvSpPr>
          <p:cNvPr id="12" name="Tijdelijke aanduiding voor inhoud 2">
            <a:extLst>
              <a:ext uri="{FF2B5EF4-FFF2-40B4-BE49-F238E27FC236}">
                <a16:creationId xmlns:a16="http://schemas.microsoft.com/office/drawing/2014/main" id="{BB67DA58-37EC-4B91-B757-150542F15C1A}"/>
              </a:ext>
            </a:extLst>
          </p:cNvPr>
          <p:cNvSpPr txBox="1">
            <a:spLocks/>
          </p:cNvSpPr>
          <p:nvPr/>
        </p:nvSpPr>
        <p:spPr>
          <a:xfrm>
            <a:off x="107503" y="1340768"/>
            <a:ext cx="3692709" cy="5256584"/>
          </a:xfrm>
          <a:prstGeom prst="rect">
            <a:avLst/>
          </a:prstGeom>
          <a:solidFill>
            <a:srgbClr val="663300">
              <a:alpha val="50000"/>
            </a:srgbClr>
          </a:solidFill>
          <a:ln>
            <a:noFill/>
          </a:ln>
          <a:effectLst>
            <a:outerShdw blurRad="50800" dist="38100" dir="2700000" algn="tl" rotWithShape="0">
              <a:prstClr val="black">
                <a:alpha val="40000"/>
              </a:prstClr>
            </a:outerShdw>
          </a:effectLst>
          <a:scene3d>
            <a:camera prst="orthographicFront"/>
            <a:lightRig rig="flood" dir="t"/>
          </a:scene3d>
          <a:sp3d contourW="12700">
            <a:bevelT w="127000" h="146050" prst="angle"/>
            <a:bevelB w="120650" h="127000"/>
            <a:contourClr>
              <a:schemeClr val="bg1"/>
            </a:contourClr>
          </a:sp3d>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a:lnSpc>
                <a:spcPts val="2000"/>
              </a:lnSpc>
              <a:spcBef>
                <a:spcPts val="1200"/>
              </a:spcBef>
              <a:buClr>
                <a:srgbClr val="FFFFCC"/>
              </a:buClr>
              <a:buSzPct val="95000"/>
              <a:defRPr/>
            </a:pPr>
            <a:r>
              <a:rPr lang="nl-NL" b="1" dirty="0">
                <a:solidFill>
                  <a:srgbClr val="FFFF99"/>
                </a:solidFill>
                <a:effectLst>
                  <a:outerShdw blurRad="38100" dist="38100" dir="2700000" algn="tl">
                    <a:srgbClr val="000000">
                      <a:alpha val="43137"/>
                    </a:srgbClr>
                  </a:outerShdw>
                </a:effectLst>
                <a:latin typeface="Calibri" pitchFamily="34" charset="0"/>
                <a:ea typeface="Verdana" pitchFamily="34" charset="0"/>
              </a:rPr>
              <a:t>Breng door constructief overleg de plannen voor Landgoed </a:t>
            </a:r>
            <a:r>
              <a:rPr lang="nl-NL" b="1" dirty="0" err="1">
                <a:solidFill>
                  <a:srgbClr val="FFFF99"/>
                </a:solidFill>
                <a:effectLst>
                  <a:outerShdw blurRad="38100" dist="38100" dir="2700000" algn="tl">
                    <a:srgbClr val="000000">
                      <a:alpha val="43137"/>
                    </a:srgbClr>
                  </a:outerShdw>
                </a:effectLst>
                <a:latin typeface="Calibri" pitchFamily="34" charset="0"/>
                <a:ea typeface="Verdana" pitchFamily="34" charset="0"/>
              </a:rPr>
              <a:t>Rennenenk</a:t>
            </a:r>
            <a:r>
              <a:rPr lang="nl-NL" b="1" dirty="0">
                <a:solidFill>
                  <a:srgbClr val="FFFF99"/>
                </a:solidFill>
                <a:effectLst>
                  <a:outerShdw blurRad="38100" dist="38100" dir="2700000" algn="tl">
                    <a:srgbClr val="000000">
                      <a:alpha val="43137"/>
                    </a:srgbClr>
                  </a:outerShdw>
                </a:effectLst>
                <a:latin typeface="Calibri" pitchFamily="34" charset="0"/>
                <a:ea typeface="Verdana" pitchFamily="34" charset="0"/>
              </a:rPr>
              <a:t> weer</a:t>
            </a:r>
          </a:p>
          <a:p>
            <a:pPr marL="466725" marR="45720" indent="-285750">
              <a:lnSpc>
                <a:spcPts val="1800"/>
              </a:lnSpc>
              <a:spcBef>
                <a:spcPts val="800"/>
              </a:spcBef>
              <a:buClr>
                <a:srgbClr val="FFFF99"/>
              </a:buClr>
              <a:buSzPct val="95000"/>
              <a:buFont typeface="Wingdings" panose="05000000000000000000" pitchFamily="2" charset="2"/>
              <a:buChar char="Ø"/>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In harmonie met de uitgangspunten v/d oostelijke Groene Wig Arnhem en </a:t>
            </a:r>
          </a:p>
          <a:p>
            <a:pPr marL="466725" marR="45720" indent="-285750">
              <a:lnSpc>
                <a:spcPts val="1800"/>
              </a:lnSpc>
              <a:spcBef>
                <a:spcPts val="800"/>
              </a:spcBef>
              <a:buClr>
                <a:srgbClr val="FFFF99"/>
              </a:buClr>
              <a:buSzPct val="95000"/>
              <a:buFont typeface="Wingdings" panose="05000000000000000000" pitchFamily="2" charset="2"/>
              <a:buChar char="Ø"/>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Goed ingekaderd binnen Arnhems klimaatbeleid en Omgevingswet.</a:t>
            </a:r>
          </a:p>
          <a:p>
            <a:pPr marL="180975" marR="45720">
              <a:lnSpc>
                <a:spcPts val="1800"/>
              </a:lnSpc>
              <a:spcBef>
                <a:spcPts val="1200"/>
              </a:spcBef>
              <a:buClr>
                <a:srgbClr val="FFFFCC"/>
              </a:buClr>
              <a:buSzPct val="95000"/>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Dit levert goede resultaten op :</a:t>
            </a:r>
          </a:p>
          <a:p>
            <a:pPr marL="444500" marR="45720" indent="-268288">
              <a:lnSpc>
                <a:spcPts val="1800"/>
              </a:lnSpc>
              <a:spcBef>
                <a:spcPts val="800"/>
              </a:spcBef>
              <a:buClr>
                <a:srgbClr val="FFFF99"/>
              </a:buClr>
              <a:buSzPct val="95000"/>
              <a:buFont typeface="+mj-lt"/>
              <a:buAutoNum type="arabicParenR"/>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Geen aantasting leefomgeving van omliggende wijken, maar</a:t>
            </a:r>
            <a:r>
              <a:rPr lang="nl-NL" sz="1600" i="1" dirty="0">
                <a:solidFill>
                  <a:srgbClr val="FFFF99"/>
                </a:solidFill>
                <a:effectLst>
                  <a:outerShdw blurRad="38100" dist="38100" dir="2700000" algn="tl">
                    <a:srgbClr val="000000">
                      <a:alpha val="43137"/>
                    </a:srgbClr>
                  </a:outerShdw>
                </a:effectLst>
                <a:latin typeface="Calibri" pitchFamily="34" charset="0"/>
                <a:ea typeface="Verdana" pitchFamily="34" charset="0"/>
              </a:rPr>
              <a:t> </a:t>
            </a:r>
            <a:r>
              <a:rPr lang="nl-NL" sz="1600" b="1" i="1" dirty="0">
                <a:solidFill>
                  <a:srgbClr val="FFFF99"/>
                </a:solidFill>
                <a:effectLst>
                  <a:outerShdw blurRad="38100" dist="38100" dir="2700000" algn="tl">
                    <a:srgbClr val="000000">
                      <a:alpha val="43137"/>
                    </a:srgbClr>
                  </a:outerShdw>
                </a:effectLst>
                <a:latin typeface="Calibri" pitchFamily="34" charset="0"/>
                <a:ea typeface="Verdana" pitchFamily="34" charset="0"/>
              </a:rPr>
              <a:t>vergroting klimaatbestendigheid en versterking biodiversiteit</a:t>
            </a:r>
            <a:r>
              <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rPr>
              <a:t>,</a:t>
            </a:r>
          </a:p>
          <a:p>
            <a:pPr marL="444500" marR="45720" indent="-268288">
              <a:lnSpc>
                <a:spcPts val="1800"/>
              </a:lnSpc>
              <a:spcBef>
                <a:spcPts val="800"/>
              </a:spcBef>
              <a:buClr>
                <a:srgbClr val="FFFF99"/>
              </a:buClr>
              <a:buSzPct val="95000"/>
              <a:buFont typeface="+mj-lt"/>
              <a:buAutoNum type="arabicParenR"/>
              <a:defRPr/>
            </a:pPr>
            <a:r>
              <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rPr>
              <a:t>Aantrekkelijk verdienmodel </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plus </a:t>
            </a:r>
            <a:r>
              <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rPr>
              <a:t>stevig draagvlak </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bij omwonenden en buurinstellingen,</a:t>
            </a:r>
          </a:p>
          <a:p>
            <a:pPr marL="444500" marR="45720" indent="-268288">
              <a:lnSpc>
                <a:spcPts val="1800"/>
              </a:lnSpc>
              <a:spcBef>
                <a:spcPts val="800"/>
              </a:spcBef>
              <a:buClr>
                <a:srgbClr val="FFFF99"/>
              </a:buClr>
              <a:buSzPct val="95000"/>
              <a:buFont typeface="+mj-lt"/>
              <a:buAutoNum type="arabicParenR"/>
              <a:defRPr/>
            </a:pPr>
            <a:r>
              <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rPr>
              <a:t>Goed rentmeesterschap </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gericht op vergroting landschappelijke &amp; cultuurhistorische waarden en versterking beeldkwaliteit. </a:t>
            </a:r>
          </a:p>
          <a:p>
            <a:pPr marL="466725" marR="45720" indent="-285750">
              <a:lnSpc>
                <a:spcPts val="2100"/>
              </a:lnSpc>
              <a:spcBef>
                <a:spcPts val="900"/>
              </a:spcBef>
              <a:buClr>
                <a:srgbClr val="FFFFCC"/>
              </a:buClr>
              <a:buSzPct val="95000"/>
              <a:buFont typeface="Wingdings" panose="05000000000000000000" pitchFamily="2" charset="2"/>
              <a:buChar char="Ø"/>
              <a:defRPr/>
            </a:pPr>
            <a:endParaRPr lang="nl-NL" b="1"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523875" marR="45720" indent="-342900">
              <a:lnSpc>
                <a:spcPts val="2300"/>
              </a:lnSpc>
              <a:spcBef>
                <a:spcPts val="600"/>
              </a:spcBef>
              <a:buClr>
                <a:schemeClr val="accent3"/>
              </a:buClr>
              <a:buSzPct val="95000"/>
              <a:buFontTx/>
              <a:buChar char="-"/>
              <a:defRPr/>
            </a:pPr>
            <a:endParaRPr lang="nl-NL" sz="2000"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180975" marR="45720" lvl="0" defTabSz="914400" rtl="0" eaLnBrk="1" fontAlgn="auto" latinLnBrk="0" hangingPunct="1">
              <a:lnSpc>
                <a:spcPts val="2000"/>
              </a:lnSpc>
              <a:spcBef>
                <a:spcPts val="600"/>
              </a:spcBef>
              <a:spcAft>
                <a:spcPts val="0"/>
              </a:spcAft>
              <a:buClr>
                <a:schemeClr val="accent3"/>
              </a:buClr>
              <a:buSzPct val="95000"/>
              <a:buFont typeface="Wingdings 2"/>
              <a:buNone/>
              <a:tabLst/>
              <a:defRPr/>
            </a:pPr>
            <a:endParaRPr kumimoji="0" lang="nl-NL" u="none" strike="noStrike" kern="1200" cap="none" spc="0" normalizeH="0" dirty="0">
              <a:ln>
                <a:noFill/>
              </a:ln>
              <a:solidFill>
                <a:srgbClr val="FFFFFF"/>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pic>
        <p:nvPicPr>
          <p:cNvPr id="5" name="Afbeelding 4">
            <a:extLst>
              <a:ext uri="{FF2B5EF4-FFF2-40B4-BE49-F238E27FC236}">
                <a16:creationId xmlns:a16="http://schemas.microsoft.com/office/drawing/2014/main" id="{1727AB8A-579A-41CF-9A7E-C4BF9EB31E30}"/>
              </a:ext>
            </a:extLst>
          </p:cNvPr>
          <p:cNvPicPr>
            <a:picLocks noChangeAspect="1"/>
          </p:cNvPicPr>
          <p:nvPr/>
        </p:nvPicPr>
        <p:blipFill rotWithShape="1">
          <a:blip r:embed="rId4"/>
          <a:srcRect l="45185" t="23318" r="27951" b="8497"/>
          <a:stretch/>
        </p:blipFill>
        <p:spPr>
          <a:xfrm>
            <a:off x="3928664" y="996844"/>
            <a:ext cx="2845700" cy="3845505"/>
          </a:xfrm>
          <a:prstGeom prst="rect">
            <a:avLst/>
          </a:prstGeom>
        </p:spPr>
      </p:pic>
      <p:pic>
        <p:nvPicPr>
          <p:cNvPr id="8" name="Afbeelding 7">
            <a:extLst>
              <a:ext uri="{FF2B5EF4-FFF2-40B4-BE49-F238E27FC236}">
                <a16:creationId xmlns:a16="http://schemas.microsoft.com/office/drawing/2014/main" id="{39A13917-FE6E-478A-A3BC-D02075B2F90F}"/>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97000"/>
                    </a14:imgEffect>
                  </a14:imgLayer>
                </a14:imgProps>
              </a:ext>
              <a:ext uri="{28A0092B-C50C-407E-A947-70E740481C1C}">
                <a14:useLocalDpi xmlns:a14="http://schemas.microsoft.com/office/drawing/2010/main" val="0"/>
              </a:ext>
            </a:extLst>
          </a:blip>
          <a:stretch>
            <a:fillRect/>
          </a:stretch>
        </p:blipFill>
        <p:spPr>
          <a:xfrm>
            <a:off x="6169049" y="1230969"/>
            <a:ext cx="2845700" cy="2016224"/>
          </a:xfrm>
          <a:prstGeom prst="rect">
            <a:avLst/>
          </a:prstGeom>
          <a:solidFill>
            <a:srgbClr val="FF0000"/>
          </a:solidFill>
          <a:effectLst>
            <a:outerShdw blurRad="114300" dist="50800" dir="5400000" algn="ctr" rotWithShape="0">
              <a:srgbClr val="000000">
                <a:alpha val="43137"/>
              </a:srgbClr>
            </a:outerShdw>
          </a:effectLst>
          <a:scene3d>
            <a:camera prst="orthographicFront"/>
            <a:lightRig rig="flood" dir="t"/>
          </a:scene3d>
          <a:sp3d prstMaterial="matte">
            <a:bevelT w="95250" h="95250"/>
            <a:bevelB w="114300" prst="hardEdge"/>
          </a:sp3d>
        </p:spPr>
      </p:pic>
      <p:pic>
        <p:nvPicPr>
          <p:cNvPr id="17" name="Afbeelding 16">
            <a:extLst>
              <a:ext uri="{FF2B5EF4-FFF2-40B4-BE49-F238E27FC236}">
                <a16:creationId xmlns:a16="http://schemas.microsoft.com/office/drawing/2014/main" id="{BF79066E-61F9-41F2-B406-27935D0360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8778" y="5000013"/>
            <a:ext cx="1375971" cy="1726846"/>
          </a:xfrm>
          <a:prstGeom prst="rect">
            <a:avLst/>
          </a:prstGeom>
          <a:scene3d>
            <a:camera prst="orthographicFront"/>
            <a:lightRig rig="threePt" dir="t"/>
          </a:scene3d>
          <a:sp3d>
            <a:bevelT/>
            <a:bevelB w="152400" h="50800" prst="softRound"/>
          </a:sp3d>
        </p:spPr>
      </p:pic>
      <p:pic>
        <p:nvPicPr>
          <p:cNvPr id="19" name="Afbeelding 18" descr="Nieuws – Steenuilenwerkgroep">
            <a:extLst>
              <a:ext uri="{FF2B5EF4-FFF2-40B4-BE49-F238E27FC236}">
                <a16:creationId xmlns:a16="http://schemas.microsoft.com/office/drawing/2014/main" id="{D3BEF42B-635A-40E2-8B45-78E02DE30E75}"/>
              </a:ext>
            </a:extLst>
          </p:cNvPr>
          <p:cNvPicPr/>
          <p:nvPr/>
        </p:nvPicPr>
        <p:blipFill>
          <a:blip r:embed="rId8" cstate="print">
            <a:extLst>
              <a:ext uri="{BEBA8EAE-BF5A-486C-A8C5-ECC9F3942E4B}">
                <a14:imgProps xmlns:a14="http://schemas.microsoft.com/office/drawing/2010/main">
                  <a14:imgLayer r:embed="rId9">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7772307" y="3767923"/>
            <a:ext cx="1242442" cy="909293"/>
          </a:xfrm>
          <a:prstGeom prst="rect">
            <a:avLst/>
          </a:prstGeom>
          <a:noFill/>
          <a:ln>
            <a:noFill/>
          </a:ln>
          <a:effectLst>
            <a:outerShdw blurRad="50800" dist="38100" algn="l" rotWithShape="0">
              <a:prstClr val="black">
                <a:alpha val="54000"/>
              </a:prstClr>
            </a:outerShdw>
          </a:effectLst>
          <a:scene3d>
            <a:camera prst="orthographicFront"/>
            <a:lightRig rig="threePt" dir="t"/>
          </a:scene3d>
          <a:sp3d prstMaterial="flat"/>
        </p:spPr>
      </p:pic>
      <p:pic>
        <p:nvPicPr>
          <p:cNvPr id="4" name="Afbeelding 3">
            <a:extLst>
              <a:ext uri="{FF2B5EF4-FFF2-40B4-BE49-F238E27FC236}">
                <a16:creationId xmlns:a16="http://schemas.microsoft.com/office/drawing/2014/main" id="{77DD1F4F-6E50-4FDC-B57F-E6881F9AA6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3500" y="3782607"/>
            <a:ext cx="1224844" cy="909293"/>
          </a:xfrm>
          <a:prstGeom prst="rect">
            <a:avLst/>
          </a:prstGeom>
          <a:scene3d>
            <a:camera prst="orthographicFront"/>
            <a:lightRig rig="threePt" dir="t"/>
          </a:scene3d>
          <a:sp3d prstMaterial="softEdge">
            <a:bevelT w="152400" h="50800" prst="softRound"/>
            <a:bevelB/>
          </a:sp3d>
        </p:spPr>
      </p:pic>
      <p:pic>
        <p:nvPicPr>
          <p:cNvPr id="14" name="Picture 6" descr="leiderschap met visie is basis voor vernieuwingen en verbeteringen">
            <a:extLst>
              <a:ext uri="{FF2B5EF4-FFF2-40B4-BE49-F238E27FC236}">
                <a16:creationId xmlns:a16="http://schemas.microsoft.com/office/drawing/2014/main" id="{809A02B4-435F-475B-B923-A48DC3F4C196}"/>
              </a:ext>
            </a:extLst>
          </p:cNvPr>
          <p:cNvPicPr>
            <a:picLocks noChangeAspect="1" noChangeArrowheads="1"/>
          </p:cNvPicPr>
          <p:nvPr/>
        </p:nvPicPr>
        <p:blipFill rotWithShape="1">
          <a:blip r:embed="rId11" cstate="print">
            <a:duotone>
              <a:prstClr val="black"/>
              <a:srgbClr val="D9C3A5">
                <a:tint val="50000"/>
                <a:satMod val="180000"/>
              </a:srgbClr>
            </a:duotone>
            <a:extLst>
              <a:ext uri="{BEBA8EAE-BF5A-486C-A8C5-ECC9F3942E4B}">
                <a14:imgProps xmlns:a14="http://schemas.microsoft.com/office/drawing/2010/main">
                  <a14:imgLayer r:embed="rId12">
                    <a14:imgEffect>
                      <a14:sharpenSoften amount="100000"/>
                    </a14:imgEffect>
                    <a14:imgEffect>
                      <a14:colorTemperature colorTemp="11500"/>
                    </a14:imgEffect>
                    <a14:imgEffect>
                      <a14:saturation sat="56000"/>
                    </a14:imgEffect>
                    <a14:imgEffect>
                      <a14:brightnessContrast bright="14000" contrast="58000"/>
                    </a14:imgEffect>
                  </a14:imgLayer>
                </a14:imgProps>
              </a:ext>
              <a:ext uri="{28A0092B-C50C-407E-A947-70E740481C1C}">
                <a14:useLocalDpi xmlns:a14="http://schemas.microsoft.com/office/drawing/2010/main" val="0"/>
              </a:ext>
            </a:extLst>
          </a:blip>
          <a:srcRect b="5881"/>
          <a:stretch/>
        </p:blipFill>
        <p:spPr bwMode="auto">
          <a:xfrm>
            <a:off x="7768373" y="2664440"/>
            <a:ext cx="1242442" cy="955646"/>
          </a:xfrm>
          <a:prstGeom prst="rect">
            <a:avLst/>
          </a:prstGeom>
          <a:noFill/>
          <a:scene3d>
            <a:camera prst="orthographicFront"/>
            <a:lightRig rig="threePt" dir="t"/>
          </a:scene3d>
          <a:sp3d>
            <a:bevelT/>
            <a:bevelB w="152400" h="50800" prst="softRound"/>
          </a:sp3d>
          <a:extLst>
            <a:ext uri="{909E8E84-426E-40DD-AFC4-6F175D3DCCD1}">
              <a14:hiddenFill xmlns:a14="http://schemas.microsoft.com/office/drawing/2010/main">
                <a:solidFill>
                  <a:srgbClr val="FFFFFF"/>
                </a:solidFill>
              </a14:hiddenFill>
            </a:ext>
          </a:extLst>
        </p:spPr>
      </p:pic>
      <p:sp>
        <p:nvSpPr>
          <p:cNvPr id="13" name="Tijdelijke aanduiding voor inhoud 2">
            <a:extLst>
              <a:ext uri="{FF2B5EF4-FFF2-40B4-BE49-F238E27FC236}">
                <a16:creationId xmlns:a16="http://schemas.microsoft.com/office/drawing/2014/main" id="{5218C2FB-78E1-4342-8234-8E688FCC70B3}"/>
              </a:ext>
            </a:extLst>
          </p:cNvPr>
          <p:cNvSpPr txBox="1">
            <a:spLocks/>
          </p:cNvSpPr>
          <p:nvPr/>
        </p:nvSpPr>
        <p:spPr>
          <a:xfrm flipV="1">
            <a:off x="-10330" y="0"/>
            <a:ext cx="9262849" cy="255592"/>
          </a:xfrm>
          <a:prstGeom prst="rect">
            <a:avLst/>
          </a:prstGeom>
          <a:solidFill>
            <a:srgbClr val="004200">
              <a:alpha val="85882"/>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gn="ctr" defTabSz="914400" rtl="0" eaLnBrk="1" fontAlgn="auto" latinLnBrk="0" hangingPunct="1">
              <a:lnSpc>
                <a:spcPts val="3000"/>
              </a:lnSpc>
              <a:spcBef>
                <a:spcPts val="600"/>
              </a:spcBef>
              <a:spcAft>
                <a:spcPts val="0"/>
              </a:spcAft>
              <a:buClr>
                <a:srgbClr val="FFFFCC"/>
              </a:buClr>
              <a:buSzPct val="95000"/>
              <a:tabLst>
                <a:tab pos="804863" algn="l"/>
              </a:tabLst>
              <a:defRPr/>
            </a:pPr>
            <a:endParaRPr kumimoji="0" lang="nl-NL" sz="2400" b="1" u="none" strike="noStrike" kern="1200" cap="none" spc="0" normalizeH="0" baseline="0" noProof="0" dirty="0">
              <a:ln>
                <a:noFill/>
              </a:ln>
              <a:solidFill>
                <a:srgbClr val="0042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9" name="Tijdelijke aanduiding voor inhoud 2">
            <a:extLst>
              <a:ext uri="{FF2B5EF4-FFF2-40B4-BE49-F238E27FC236}">
                <a16:creationId xmlns:a16="http://schemas.microsoft.com/office/drawing/2014/main" id="{4D18EC6F-6B25-49EE-9D59-4B4FC27C93E7}"/>
              </a:ext>
            </a:extLst>
          </p:cNvPr>
          <p:cNvSpPr txBox="1">
            <a:spLocks/>
          </p:cNvSpPr>
          <p:nvPr/>
        </p:nvSpPr>
        <p:spPr>
          <a:xfrm>
            <a:off x="0" y="188640"/>
            <a:ext cx="9144000" cy="1095873"/>
          </a:xfrm>
          <a:prstGeom prst="rect">
            <a:avLst/>
          </a:prstGeom>
          <a:solidFill>
            <a:srgbClr val="004200">
              <a:alpha val="8549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gn="ctr" defTabSz="914400" rtl="0" eaLnBrk="1" fontAlgn="auto" latinLnBrk="0" hangingPunct="1">
              <a:lnSpc>
                <a:spcPts val="3200"/>
              </a:lnSpc>
              <a:spcBef>
                <a:spcPts val="600"/>
              </a:spcBef>
              <a:spcAft>
                <a:spcPts val="0"/>
              </a:spcAft>
              <a:buClr>
                <a:srgbClr val="FFFFCC"/>
              </a:buClr>
              <a:buSzPct val="95000"/>
              <a:tabLst>
                <a:tab pos="804863" algn="l"/>
              </a:tabLst>
              <a:defRPr/>
            </a:pPr>
            <a:r>
              <a:rPr lang="nl-NL" sz="2600" b="1" dirty="0">
                <a:solidFill>
                  <a:srgbClr val="FFFF99"/>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Constructief overleg tussen betrokken partijen                levert een duurzame </a:t>
            </a:r>
            <a:r>
              <a:rPr lang="nl-NL" sz="2600" b="1" i="1" dirty="0">
                <a:solidFill>
                  <a:srgbClr val="FFFF99"/>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win-winsituatie</a:t>
            </a:r>
            <a:r>
              <a:rPr lang="nl-NL" sz="2600" b="1" dirty="0">
                <a:solidFill>
                  <a:srgbClr val="FFFF99"/>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op</a:t>
            </a:r>
            <a:endParaRPr kumimoji="0" lang="nl-NL" sz="2600" b="1"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5486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9613C48B-7170-4FB6-AD7F-C702BD790970}"/>
              </a:ext>
            </a:extLst>
          </p:cNvPr>
          <p:cNvPicPr/>
          <p:nvPr/>
        </p:nvPicPr>
        <p:blipFill>
          <a:blip r:embed="rId3">
            <a:lum bright="18000" contrast="40000"/>
          </a:blip>
          <a:srcRect l="1937" t="10335" r="14941" b="6890"/>
          <a:stretch>
            <a:fillRect/>
          </a:stretch>
        </p:blipFill>
        <p:spPr bwMode="auto">
          <a:xfrm>
            <a:off x="-36512" y="48686"/>
            <a:ext cx="9285280" cy="6001879"/>
          </a:xfrm>
          <a:prstGeom prst="rect">
            <a:avLst/>
          </a:prstGeom>
          <a:solidFill>
            <a:srgbClr val="6ED200"/>
          </a:solidFill>
          <a:ln w="9525">
            <a:noFill/>
            <a:miter lim="800000"/>
            <a:headEnd/>
            <a:tailEnd/>
          </a:ln>
        </p:spPr>
      </p:pic>
      <p:sp>
        <p:nvSpPr>
          <p:cNvPr id="3" name="Text Box 7">
            <a:extLst>
              <a:ext uri="{FF2B5EF4-FFF2-40B4-BE49-F238E27FC236}">
                <a16:creationId xmlns:a16="http://schemas.microsoft.com/office/drawing/2014/main" id="{38C67B74-3E2A-4DF0-A037-BB3AC76CDD8F}"/>
              </a:ext>
            </a:extLst>
          </p:cNvPr>
          <p:cNvSpPr txBox="1">
            <a:spLocks noChangeArrowheads="1"/>
          </p:cNvSpPr>
          <p:nvPr/>
        </p:nvSpPr>
        <p:spPr bwMode="auto">
          <a:xfrm>
            <a:off x="-36512" y="5189742"/>
            <a:ext cx="9196415" cy="1695642"/>
          </a:xfrm>
          <a:prstGeom prst="rect">
            <a:avLst/>
          </a:prstGeom>
          <a:solidFill>
            <a:srgbClr val="377E02"/>
          </a:solidFill>
          <a:ln>
            <a:noFill/>
          </a:ln>
        </p:spPr>
        <p:txBody>
          <a:bodyPr rot="0" vert="horz" wrap="square" lIns="91440" tIns="45720" rIns="91440" bIns="45720" anchor="t" anchorCtr="0" upright="1">
            <a:noAutofit/>
          </a:bodyPr>
          <a:lstStyle/>
          <a:p>
            <a:pPr marL="90170">
              <a:lnSpc>
                <a:spcPts val="1900"/>
              </a:lnSpc>
            </a:pP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 drie </a:t>
            </a:r>
            <a:r>
              <a:rPr lang="nl-NL" sz="1600" i="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groene wiggen (‘longen’) </a:t>
            </a: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van Arnhem-Noord zijn : Zone 1 = Park Sonsbeek en </a:t>
            </a:r>
            <a:r>
              <a:rPr lang="nl-NL" sz="1600" dirty="0" err="1">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Zijpendaal</a:t>
            </a: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Zone 2 = Park Klarenbeek en Hoogte-80 en </a:t>
            </a:r>
            <a:r>
              <a:rPr lang="nl-NL" sz="16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Zone 3 =  Park Angerenstein + Park Rennen Enk + Park Beek-op-de- Paasberg </a:t>
            </a:r>
            <a:r>
              <a:rPr lang="nl-NL" sz="1600" i="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ontwikkeling).  </a:t>
            </a: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 drie zones vormen het hart van het </a:t>
            </a:r>
            <a:r>
              <a:rPr lang="nl-NL" sz="1600" dirty="0" err="1">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Groen-blauwe</a:t>
            </a: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Raamwerk van </a:t>
            </a:r>
            <a:r>
              <a:rPr lang="nl-NL" sz="1600" i="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noord-Arnhem </a:t>
            </a:r>
            <a:r>
              <a:rPr lang="nl-NL" sz="1600" i="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nl-NL" sz="1600" i="1" dirty="0">
                <a:solidFill>
                  <a:srgbClr val="FFFFCC"/>
                </a:solidFill>
                <a:effectLst/>
                <a:latin typeface="Calibri" panose="020F0502020204030204" pitchFamily="34" charset="0"/>
                <a:cs typeface="Calibri" panose="020F0502020204030204" pitchFamily="34" charset="0"/>
              </a:rPr>
              <a:t>Structuurvisie Arnhem 2020 - 2040</a:t>
            </a:r>
            <a:r>
              <a:rPr lang="nl-NL" sz="1600" i="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marL="90170">
              <a:lnSpc>
                <a:spcPts val="1900"/>
              </a:lnSpc>
            </a:pP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Versterking van Zone 3 - ook wel de </a:t>
            </a:r>
            <a:r>
              <a:rPr lang="nl-NL" sz="16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‘oostelijke Groene Wig</a:t>
            </a: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genoemd – vraagt om verdere landschappelijke en </a:t>
            </a:r>
            <a:r>
              <a:rPr lang="nl-NL" sz="1600" dirty="0" err="1">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hydro</a:t>
            </a:r>
            <a:r>
              <a:rPr lang="nl-NL" sz="16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-ecologische integratie van de parken Angerenstein, Rennen Enk en Beek- op-de-Paasberg.</a:t>
            </a:r>
          </a:p>
          <a:p>
            <a:pPr marL="90170">
              <a:lnSpc>
                <a:spcPts val="1600"/>
              </a:lnSpc>
            </a:pPr>
            <a:endParaRPr lang="nl-NL" sz="14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10">
            <a:extLst>
              <a:ext uri="{FF2B5EF4-FFF2-40B4-BE49-F238E27FC236}">
                <a16:creationId xmlns:a16="http://schemas.microsoft.com/office/drawing/2014/main" id="{70AFCE7B-4C36-4E9E-ACE2-664C056377AD}"/>
              </a:ext>
            </a:extLst>
          </p:cNvPr>
          <p:cNvSpPr>
            <a:spLocks noChangeArrowheads="1"/>
          </p:cNvSpPr>
          <p:nvPr/>
        </p:nvSpPr>
        <p:spPr bwMode="auto">
          <a:xfrm rot="20445337">
            <a:off x="2692019" y="1749261"/>
            <a:ext cx="3270261" cy="1818090"/>
          </a:xfrm>
          <a:prstGeom prst="ellipse">
            <a:avLst/>
          </a:prstGeom>
          <a:solidFill>
            <a:srgbClr val="6ED200">
              <a:alpha val="17999"/>
            </a:srgbClr>
          </a:solidFill>
          <a:ln w="63500">
            <a:solidFill>
              <a:srgbClr val="6ED200"/>
            </a:solidFill>
            <a:round/>
            <a:headEnd/>
            <a:tailEnd/>
          </a:ln>
        </p:spPr>
        <p:txBody>
          <a:bodyPr rot="0" vert="horz" wrap="square" lIns="91440" tIns="45720" rIns="91440" bIns="45720" anchor="t" anchorCtr="0" upright="1">
            <a:noAutofit/>
          </a:bodyPr>
          <a:lstStyle/>
          <a:p>
            <a:endParaRPr lang="nl-NL"/>
          </a:p>
        </p:txBody>
      </p:sp>
      <p:sp>
        <p:nvSpPr>
          <p:cNvPr id="8" name="Oval 16">
            <a:extLst>
              <a:ext uri="{FF2B5EF4-FFF2-40B4-BE49-F238E27FC236}">
                <a16:creationId xmlns:a16="http://schemas.microsoft.com/office/drawing/2014/main" id="{C1F53F12-BAA2-4F65-AEB7-38AAD7223F34}"/>
              </a:ext>
            </a:extLst>
          </p:cNvPr>
          <p:cNvSpPr>
            <a:spLocks noChangeArrowheads="1"/>
          </p:cNvSpPr>
          <p:nvPr/>
        </p:nvSpPr>
        <p:spPr bwMode="auto">
          <a:xfrm rot="5055649">
            <a:off x="-998026" y="1484103"/>
            <a:ext cx="4624112" cy="2301299"/>
          </a:xfrm>
          <a:prstGeom prst="ellipse">
            <a:avLst/>
          </a:prstGeom>
          <a:solidFill>
            <a:srgbClr val="6ED200">
              <a:alpha val="8000"/>
            </a:srgbClr>
          </a:solidFill>
          <a:ln w="63500">
            <a:solidFill>
              <a:srgbClr val="6ED200"/>
            </a:solidFill>
            <a:round/>
            <a:headEnd/>
            <a:tailEnd/>
          </a:ln>
        </p:spPr>
        <p:txBody>
          <a:bodyPr rot="0" vert="horz" wrap="square" lIns="91440" tIns="45720" rIns="91440" bIns="45720" anchor="t" anchorCtr="0" upright="1">
            <a:noAutofit/>
          </a:bodyPr>
          <a:lstStyle/>
          <a:p>
            <a:endParaRPr lang="nl-NL"/>
          </a:p>
        </p:txBody>
      </p:sp>
      <p:sp>
        <p:nvSpPr>
          <p:cNvPr id="9" name="Text Box 23">
            <a:extLst>
              <a:ext uri="{FF2B5EF4-FFF2-40B4-BE49-F238E27FC236}">
                <a16:creationId xmlns:a16="http://schemas.microsoft.com/office/drawing/2014/main" id="{5341674E-D82E-4731-BCCC-E0EF217B8C53}"/>
              </a:ext>
            </a:extLst>
          </p:cNvPr>
          <p:cNvSpPr txBox="1">
            <a:spLocks noChangeArrowheads="1"/>
          </p:cNvSpPr>
          <p:nvPr/>
        </p:nvSpPr>
        <p:spPr bwMode="auto">
          <a:xfrm>
            <a:off x="911209" y="2132856"/>
            <a:ext cx="780471" cy="918976"/>
          </a:xfrm>
          <a:prstGeom prst="rect">
            <a:avLst/>
          </a:prstGeom>
          <a:solidFill>
            <a:schemeClr val="tx1">
              <a:lumMod val="100000"/>
              <a:lumOff val="0"/>
              <a:alpha val="100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nl-NL" sz="4000" b="1" dirty="0">
                <a:solidFill>
                  <a:srgbClr val="80F907"/>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1</a:t>
            </a:r>
            <a:endParaRPr lang="nl-NL" sz="4000" dirty="0">
              <a:solidFill>
                <a:srgbClr val="80F90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4">
            <a:extLst>
              <a:ext uri="{FF2B5EF4-FFF2-40B4-BE49-F238E27FC236}">
                <a16:creationId xmlns:a16="http://schemas.microsoft.com/office/drawing/2014/main" id="{057C29CE-4A35-4220-9DD3-F17934DA9125}"/>
              </a:ext>
            </a:extLst>
          </p:cNvPr>
          <p:cNvSpPr txBox="1">
            <a:spLocks noChangeArrowheads="1"/>
          </p:cNvSpPr>
          <p:nvPr/>
        </p:nvSpPr>
        <p:spPr bwMode="auto">
          <a:xfrm>
            <a:off x="3863537" y="2152789"/>
            <a:ext cx="780471" cy="772155"/>
          </a:xfrm>
          <a:prstGeom prst="rect">
            <a:avLst/>
          </a:prstGeom>
          <a:solidFill>
            <a:schemeClr val="tx1">
              <a:lumMod val="100000"/>
              <a:lumOff val="0"/>
              <a:alpha val="100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nl-NL" sz="4000" b="1" dirty="0">
                <a:solidFill>
                  <a:srgbClr val="80F907"/>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2</a:t>
            </a:r>
            <a:endParaRPr lang="nl-NL" sz="4000" dirty="0">
              <a:solidFill>
                <a:srgbClr val="80F90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utoShape 35">
            <a:extLst>
              <a:ext uri="{FF2B5EF4-FFF2-40B4-BE49-F238E27FC236}">
                <a16:creationId xmlns:a16="http://schemas.microsoft.com/office/drawing/2014/main" id="{F28CA2C6-D674-4183-84D1-B79CD512483E}"/>
              </a:ext>
            </a:extLst>
          </p:cNvPr>
          <p:cNvSpPr>
            <a:spLocks noChangeArrowheads="1"/>
          </p:cNvSpPr>
          <p:nvPr/>
        </p:nvSpPr>
        <p:spPr bwMode="auto">
          <a:xfrm rot="919510">
            <a:off x="1907050" y="2651466"/>
            <a:ext cx="1463890" cy="434888"/>
          </a:xfrm>
          <a:prstGeom prst="leftRightArrow">
            <a:avLst>
              <a:gd name="adj1" fmla="val 50000"/>
              <a:gd name="adj2" fmla="val 88036"/>
            </a:avLst>
          </a:prstGeom>
          <a:solidFill>
            <a:srgbClr val="6ED200"/>
          </a:solidFill>
          <a:ln>
            <a:solidFill>
              <a:schemeClr val="bg1"/>
            </a:solidFill>
          </a:ln>
        </p:spPr>
        <p:txBody>
          <a:bodyPr rot="0" vert="horz" wrap="square" lIns="91440" tIns="45720" rIns="91440" bIns="45720" anchor="t" anchorCtr="0" upright="1">
            <a:noAutofit/>
          </a:bodyPr>
          <a:lstStyle/>
          <a:p>
            <a:endParaRPr lang="nl-NL"/>
          </a:p>
        </p:txBody>
      </p:sp>
      <p:sp>
        <p:nvSpPr>
          <p:cNvPr id="12" name="Oval 34">
            <a:extLst>
              <a:ext uri="{FF2B5EF4-FFF2-40B4-BE49-F238E27FC236}">
                <a16:creationId xmlns:a16="http://schemas.microsoft.com/office/drawing/2014/main" id="{EC97ADB8-7FD2-41B4-B05F-267DD1C74A30}"/>
              </a:ext>
            </a:extLst>
          </p:cNvPr>
          <p:cNvSpPr>
            <a:spLocks noChangeArrowheads="1"/>
          </p:cNvSpPr>
          <p:nvPr/>
        </p:nvSpPr>
        <p:spPr bwMode="auto">
          <a:xfrm rot="17087375">
            <a:off x="5696517" y="2181846"/>
            <a:ext cx="2907028" cy="1542459"/>
          </a:xfrm>
          <a:prstGeom prst="ellipse">
            <a:avLst/>
          </a:prstGeom>
          <a:solidFill>
            <a:srgbClr val="6ED200">
              <a:alpha val="17999"/>
            </a:srgbClr>
          </a:solidFill>
          <a:ln w="76200">
            <a:solidFill>
              <a:srgbClr val="6ED200"/>
            </a:solidFill>
            <a:prstDash val="solid"/>
            <a:round/>
            <a:headEnd/>
            <a:tailEnd/>
          </a:ln>
        </p:spPr>
        <p:txBody>
          <a:bodyPr rot="0" vert="horz" wrap="square" lIns="91440" tIns="45720" rIns="91440" bIns="45720" anchor="t" anchorCtr="0" upright="1">
            <a:noAutofit/>
          </a:bodyPr>
          <a:lstStyle/>
          <a:p>
            <a:endParaRPr lang="nl-NL"/>
          </a:p>
        </p:txBody>
      </p:sp>
      <p:sp>
        <p:nvSpPr>
          <p:cNvPr id="13" name="AutoShape 38">
            <a:extLst>
              <a:ext uri="{FF2B5EF4-FFF2-40B4-BE49-F238E27FC236}">
                <a16:creationId xmlns:a16="http://schemas.microsoft.com/office/drawing/2014/main" id="{80BF7890-8B1D-4EC4-BC76-D7D67D8FA8A2}"/>
              </a:ext>
            </a:extLst>
          </p:cNvPr>
          <p:cNvSpPr>
            <a:spLocks noChangeArrowheads="1"/>
          </p:cNvSpPr>
          <p:nvPr/>
        </p:nvSpPr>
        <p:spPr bwMode="auto">
          <a:xfrm rot="3200026">
            <a:off x="6742038" y="3969766"/>
            <a:ext cx="1323256" cy="476769"/>
          </a:xfrm>
          <a:prstGeom prst="leftRightArrow">
            <a:avLst>
              <a:gd name="adj1" fmla="val 50000"/>
              <a:gd name="adj2" fmla="val 58601"/>
            </a:avLst>
          </a:prstGeom>
          <a:solidFill>
            <a:srgbClr val="6ED200"/>
          </a:solidFill>
          <a:ln>
            <a:solidFill>
              <a:schemeClr val="bg1"/>
            </a:solidFill>
          </a:ln>
        </p:spPr>
        <p:txBody>
          <a:bodyPr rot="0" vert="horz" wrap="square" lIns="91440" tIns="45720" rIns="91440" bIns="45720" anchor="t" anchorCtr="0" upright="1">
            <a:noAutofit/>
          </a:bodyPr>
          <a:lstStyle/>
          <a:p>
            <a:endParaRPr lang="nl-NL"/>
          </a:p>
        </p:txBody>
      </p:sp>
      <p:sp>
        <p:nvSpPr>
          <p:cNvPr id="14" name="Text Box 40">
            <a:extLst>
              <a:ext uri="{FF2B5EF4-FFF2-40B4-BE49-F238E27FC236}">
                <a16:creationId xmlns:a16="http://schemas.microsoft.com/office/drawing/2014/main" id="{E23B92DC-C50A-45EB-AA23-4B362CB0631A}"/>
              </a:ext>
            </a:extLst>
          </p:cNvPr>
          <p:cNvSpPr txBox="1">
            <a:spLocks noChangeArrowheads="1"/>
          </p:cNvSpPr>
          <p:nvPr/>
        </p:nvSpPr>
        <p:spPr bwMode="auto">
          <a:xfrm>
            <a:off x="6804248" y="1952949"/>
            <a:ext cx="856856" cy="899987"/>
          </a:xfrm>
          <a:prstGeom prst="rect">
            <a:avLst/>
          </a:prstGeom>
          <a:solidFill>
            <a:schemeClr val="tx1">
              <a:lumMod val="100000"/>
              <a:lumOff val="0"/>
              <a:alpha val="9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nl-NL" sz="7200" b="1" dirty="0">
                <a:solidFill>
                  <a:srgbClr val="80F907"/>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3</a:t>
            </a:r>
            <a:endParaRPr lang="nl-NL" sz="7200" dirty="0">
              <a:solidFill>
                <a:srgbClr val="80F90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utoShape 36">
            <a:extLst>
              <a:ext uri="{FF2B5EF4-FFF2-40B4-BE49-F238E27FC236}">
                <a16:creationId xmlns:a16="http://schemas.microsoft.com/office/drawing/2014/main" id="{1DCC2DEF-F82C-4C58-8718-3400CDF52A9A}"/>
              </a:ext>
            </a:extLst>
          </p:cNvPr>
          <p:cNvSpPr>
            <a:spLocks noChangeArrowheads="1"/>
          </p:cNvSpPr>
          <p:nvPr/>
        </p:nvSpPr>
        <p:spPr bwMode="auto">
          <a:xfrm rot="832712">
            <a:off x="4985031" y="2893278"/>
            <a:ext cx="1757255" cy="486698"/>
          </a:xfrm>
          <a:prstGeom prst="leftRightArrow">
            <a:avLst>
              <a:gd name="adj1" fmla="val 50000"/>
              <a:gd name="adj2" fmla="val 44589"/>
            </a:avLst>
          </a:prstGeom>
          <a:solidFill>
            <a:srgbClr val="6ED200"/>
          </a:solidFill>
          <a:ln>
            <a:solidFill>
              <a:schemeClr val="bg1"/>
            </a:solidFill>
          </a:ln>
        </p:spPr>
        <p:txBody>
          <a:bodyPr rot="0" vert="horz" wrap="square" lIns="91440" tIns="45720" rIns="91440" bIns="45720" anchor="t" anchorCtr="0" upright="1">
            <a:noAutofit/>
          </a:bodyPr>
          <a:lstStyle/>
          <a:p>
            <a:endParaRPr lang="nl-NL"/>
          </a:p>
        </p:txBody>
      </p:sp>
      <p:sp>
        <p:nvSpPr>
          <p:cNvPr id="17" name="AutoShape 36">
            <a:extLst>
              <a:ext uri="{FF2B5EF4-FFF2-40B4-BE49-F238E27FC236}">
                <a16:creationId xmlns:a16="http://schemas.microsoft.com/office/drawing/2014/main" id="{435205CC-0351-456F-9A1F-7076AA460773}"/>
              </a:ext>
            </a:extLst>
          </p:cNvPr>
          <p:cNvSpPr>
            <a:spLocks noChangeArrowheads="1"/>
          </p:cNvSpPr>
          <p:nvPr/>
        </p:nvSpPr>
        <p:spPr bwMode="auto">
          <a:xfrm rot="7158544">
            <a:off x="7410408" y="1300198"/>
            <a:ext cx="1010698" cy="505071"/>
          </a:xfrm>
          <a:prstGeom prst="leftRightArrow">
            <a:avLst>
              <a:gd name="adj1" fmla="val 50000"/>
              <a:gd name="adj2" fmla="val 44589"/>
            </a:avLst>
          </a:prstGeom>
          <a:solidFill>
            <a:srgbClr val="6ED200"/>
          </a:solidFill>
          <a:ln>
            <a:solidFill>
              <a:schemeClr val="bg1"/>
            </a:solidFill>
          </a:ln>
        </p:spPr>
        <p:txBody>
          <a:bodyPr rot="0" vert="horz" wrap="square" lIns="91440" tIns="45720" rIns="91440" bIns="45720" anchor="t" anchorCtr="0" upright="1">
            <a:noAutofit/>
          </a:bodyPr>
          <a:lstStyle/>
          <a:p>
            <a:endParaRPr lang="nl-NL"/>
          </a:p>
        </p:txBody>
      </p:sp>
      <p:sp>
        <p:nvSpPr>
          <p:cNvPr id="18" name="Rechthoek 17">
            <a:extLst>
              <a:ext uri="{FF2B5EF4-FFF2-40B4-BE49-F238E27FC236}">
                <a16:creationId xmlns:a16="http://schemas.microsoft.com/office/drawing/2014/main" id="{9AE8FEC7-5B23-48BF-922A-812C991055A5}"/>
              </a:ext>
            </a:extLst>
          </p:cNvPr>
          <p:cNvSpPr/>
          <p:nvPr/>
        </p:nvSpPr>
        <p:spPr>
          <a:xfrm>
            <a:off x="7164288" y="3132748"/>
            <a:ext cx="312993" cy="379911"/>
          </a:xfrm>
          <a:prstGeom prst="rect">
            <a:avLst/>
          </a:prstGeom>
          <a:solidFill>
            <a:srgbClr val="FF0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inhoud 2">
            <a:extLst>
              <a:ext uri="{FF2B5EF4-FFF2-40B4-BE49-F238E27FC236}">
                <a16:creationId xmlns:a16="http://schemas.microsoft.com/office/drawing/2014/main" id="{93A3AAFB-436B-49ED-8CAC-1BD59E127886}"/>
              </a:ext>
            </a:extLst>
          </p:cNvPr>
          <p:cNvSpPr txBox="1">
            <a:spLocks/>
          </p:cNvSpPr>
          <p:nvPr/>
        </p:nvSpPr>
        <p:spPr>
          <a:xfrm>
            <a:off x="7596336" y="2935144"/>
            <a:ext cx="1081319" cy="493856"/>
          </a:xfrm>
          <a:prstGeom prst="rect">
            <a:avLst/>
          </a:prstGeom>
          <a:solidFill>
            <a:srgbClr val="FFFFCC">
              <a:alpha val="39000"/>
            </a:srgbClr>
          </a:solidFill>
          <a:ln w="25400">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nSpc>
                <a:spcPts val="1400"/>
              </a:lnSpc>
              <a:buClr>
                <a:srgbClr val="FFFFCC"/>
              </a:buClr>
              <a:buSzPct val="100000"/>
              <a:defRPr/>
            </a:pPr>
            <a:r>
              <a:rPr lang="nl-NL"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Geplande bouwlocatie                          </a:t>
            </a:r>
            <a:endParaRPr kumimoji="0" lang="nl-NL" sz="1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22" name="Text Box 7">
            <a:extLst>
              <a:ext uri="{FF2B5EF4-FFF2-40B4-BE49-F238E27FC236}">
                <a16:creationId xmlns:a16="http://schemas.microsoft.com/office/drawing/2014/main" id="{5D3DCD44-EA0F-4380-8280-CE2B95298F1C}"/>
              </a:ext>
            </a:extLst>
          </p:cNvPr>
          <p:cNvSpPr txBox="1">
            <a:spLocks noChangeArrowheads="1"/>
          </p:cNvSpPr>
          <p:nvPr/>
        </p:nvSpPr>
        <p:spPr bwMode="auto">
          <a:xfrm>
            <a:off x="0" y="-7567"/>
            <a:ext cx="9074598" cy="698691"/>
          </a:xfrm>
          <a:prstGeom prst="rect">
            <a:avLst/>
          </a:prstGeom>
          <a:solidFill>
            <a:srgbClr val="008000"/>
          </a:solidFill>
          <a:ln>
            <a:noFill/>
          </a:ln>
        </p:spPr>
        <p:txBody>
          <a:bodyPr rot="0" vert="horz" wrap="square" lIns="91440" tIns="45720" rIns="91440" bIns="45720" anchor="t" anchorCtr="0" upright="1">
            <a:noAutofit/>
          </a:bodyPr>
          <a:lstStyle/>
          <a:p>
            <a:pPr marL="90170" algn="ctr">
              <a:lnSpc>
                <a:spcPts val="3800"/>
              </a:lnSpc>
              <a:spcBef>
                <a:spcPts val="600"/>
              </a:spcBef>
            </a:pPr>
            <a:r>
              <a:rPr lang="nl-NL" sz="2800" b="1" dirty="0">
                <a:solidFill>
                  <a:srgbClr val="FFFFCC"/>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De 3 </a:t>
            </a:r>
            <a:r>
              <a:rPr lang="nl-NL" sz="2800" b="1" i="1" dirty="0">
                <a:solidFill>
                  <a:srgbClr val="FFFFCC"/>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Groene Wiggen (‘longen’) </a:t>
            </a:r>
            <a:r>
              <a:rPr lang="nl-NL" sz="2800" b="1" dirty="0">
                <a:solidFill>
                  <a:srgbClr val="FFFFCC"/>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van Arnhem-Noord</a:t>
            </a:r>
          </a:p>
        </p:txBody>
      </p:sp>
    </p:spTree>
    <p:extLst>
      <p:ext uri="{BB962C8B-B14F-4D97-AF65-F5344CB8AC3E}">
        <p14:creationId xmlns:p14="http://schemas.microsoft.com/office/powerpoint/2010/main" val="1386280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4BF3C8D1-7456-49C3-B224-9DD35EBCE73B}"/>
              </a:ext>
            </a:extLst>
          </p:cNvPr>
          <p:cNvSpPr txBox="1">
            <a:spLocks/>
          </p:cNvSpPr>
          <p:nvPr/>
        </p:nvSpPr>
        <p:spPr>
          <a:xfrm>
            <a:off x="5534649" y="3638484"/>
            <a:ext cx="3357831" cy="1302684"/>
          </a:xfrm>
          <a:prstGeom prst="rect">
            <a:avLst/>
          </a:prstGeom>
          <a:solidFill>
            <a:srgbClr val="001F58">
              <a:alpha val="60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2" marR="45720">
              <a:lnSpc>
                <a:spcPts val="2100"/>
              </a:lnSpc>
              <a:spcBef>
                <a:spcPts val="1200"/>
              </a:spcBef>
              <a:buClr>
                <a:srgbClr val="FFC000"/>
              </a:buClr>
              <a:buSzPct val="100000"/>
              <a:defRPr/>
            </a:pPr>
            <a:r>
              <a:rPr lang="nl-NL"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Tevens vormt het een onmisbare schakel tussen de drie parken, de Groene-Wig 2 (Park Klarenbeek / Hoogte 80) en Park </a:t>
            </a:r>
            <a:r>
              <a:rPr lang="nl-NL" dirty="0" err="1">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Sacre</a:t>
            </a:r>
            <a:r>
              <a:rPr lang="nl-NL"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Coeur.</a:t>
            </a:r>
          </a:p>
          <a:p>
            <a:pPr marL="182562" marR="45720" lvl="0">
              <a:lnSpc>
                <a:spcPts val="2200"/>
              </a:lnSpc>
              <a:spcBef>
                <a:spcPts val="1200"/>
              </a:spcBef>
              <a:buClr>
                <a:srgbClr val="FFC000"/>
              </a:buClr>
              <a:buSzPct val="100000"/>
              <a:defRPr/>
            </a:pPr>
            <a:endParaRPr kumimoji="0" lang="nl-NL" sz="1600" i="1"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291FF83D-A6AF-4B22-B693-99FB5477257D}"/>
              </a:ext>
            </a:extLst>
          </p:cNvPr>
          <p:cNvPicPr>
            <a:picLocks noChangeAspect="1"/>
          </p:cNvPicPr>
          <p:nvPr/>
        </p:nvPicPr>
        <p:blipFill rotWithShape="1">
          <a:blip r:embed="rId3"/>
          <a:srcRect l="27720" t="26671" r="34835" b="8385"/>
          <a:stretch/>
        </p:blipFill>
        <p:spPr>
          <a:xfrm>
            <a:off x="218445" y="1452784"/>
            <a:ext cx="5157781" cy="4752528"/>
          </a:xfrm>
          <a:prstGeom prst="rect">
            <a:avLst/>
          </a:prstGeom>
        </p:spPr>
      </p:pic>
      <p:sp>
        <p:nvSpPr>
          <p:cNvPr id="3" name="Tijdelijke aanduiding voor inhoud 2">
            <a:extLst>
              <a:ext uri="{FF2B5EF4-FFF2-40B4-BE49-F238E27FC236}">
                <a16:creationId xmlns:a16="http://schemas.microsoft.com/office/drawing/2014/main" id="{4EB4E363-D769-45C7-ABB3-97FDD71E86D9}"/>
              </a:ext>
            </a:extLst>
          </p:cNvPr>
          <p:cNvSpPr txBox="1">
            <a:spLocks/>
          </p:cNvSpPr>
          <p:nvPr/>
        </p:nvSpPr>
        <p:spPr>
          <a:xfrm>
            <a:off x="-33556" y="-27384"/>
            <a:ext cx="9177556" cy="847388"/>
          </a:xfrm>
          <a:prstGeom prst="rect">
            <a:avLst/>
          </a:prstGeom>
          <a:solidFill>
            <a:schemeClr val="bg1">
              <a:alpha val="30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113" marR="45720" lvl="0" indent="-173038" algn="ctr" defTabSz="914400" rtl="0" eaLnBrk="1" fontAlgn="auto" latinLnBrk="0" hangingPunct="1">
              <a:lnSpc>
                <a:spcPct val="150000"/>
              </a:lnSpc>
              <a:spcAft>
                <a:spcPts val="0"/>
              </a:spcAft>
              <a:buClr>
                <a:schemeClr val="accent3"/>
              </a:buClr>
              <a:buSzPct val="95000"/>
              <a:buFont typeface="Wingdings 2"/>
              <a:buNone/>
              <a:tabLst/>
              <a:defRPr/>
            </a:pPr>
            <a:r>
              <a:rPr lang="nl-NL" sz="2800" b="1" dirty="0">
                <a:solidFill>
                  <a:srgbClr val="FFE547"/>
                </a:solidFill>
                <a:effectLst>
                  <a:outerShdw blurRad="38100" dist="38100" dir="2700000" algn="tl">
                    <a:srgbClr val="000000">
                      <a:alpha val="43137"/>
                    </a:srgbClr>
                  </a:outerShdw>
                </a:effectLst>
                <a:latin typeface="Constantia" panose="02030602050306030303" pitchFamily="18" charset="0"/>
              </a:rPr>
              <a:t>Bouwen in kwetsbare oostelijke </a:t>
            </a:r>
            <a:r>
              <a:rPr lang="nl-NL" sz="2800" b="1" i="1" dirty="0">
                <a:solidFill>
                  <a:srgbClr val="FFE547"/>
                </a:solidFill>
                <a:effectLst>
                  <a:outerShdw blurRad="38100" dist="38100" dir="2700000" algn="tl">
                    <a:srgbClr val="000000">
                      <a:alpha val="43137"/>
                    </a:srgbClr>
                  </a:outerShdw>
                </a:effectLst>
                <a:latin typeface="Constantia" panose="02030602050306030303" pitchFamily="18" charset="0"/>
              </a:rPr>
              <a:t>Groene Wig??</a:t>
            </a:r>
            <a:r>
              <a:rPr lang="nl-NL" sz="2800" b="1" dirty="0">
                <a:solidFill>
                  <a:srgbClr val="FFE547"/>
                </a:solidFill>
                <a:effectLst>
                  <a:outerShdw blurRad="38100" dist="38100" dir="2700000" algn="tl">
                    <a:srgbClr val="000000">
                      <a:alpha val="43137"/>
                    </a:srgbClr>
                  </a:outerShdw>
                </a:effectLst>
                <a:latin typeface="Constantia" panose="02030602050306030303" pitchFamily="18" charset="0"/>
              </a:rPr>
              <a:t> </a:t>
            </a:r>
            <a:endParaRPr kumimoji="0" lang="nl-NL" sz="2800" b="1" u="none" strike="noStrike" kern="1200" cap="none" spc="0" normalizeH="0" baseline="0" noProof="0" dirty="0">
              <a:ln>
                <a:noFill/>
              </a:ln>
              <a:solidFill>
                <a:srgbClr val="FFE547"/>
              </a:solidFill>
              <a:effectLst>
                <a:outerShdw blurRad="38100" dist="38100" dir="2700000" algn="tl">
                  <a:srgbClr val="000000">
                    <a:alpha val="43137"/>
                  </a:srgbClr>
                </a:outerShdw>
              </a:effectLst>
              <a:uLnTx/>
              <a:uFillTx/>
              <a:latin typeface="Constantia" panose="02030602050306030303" pitchFamily="18" charset="0"/>
            </a:endParaRPr>
          </a:p>
        </p:txBody>
      </p:sp>
      <p:sp>
        <p:nvSpPr>
          <p:cNvPr id="9" name="Pijl: gestreept rechts 8">
            <a:extLst>
              <a:ext uri="{FF2B5EF4-FFF2-40B4-BE49-F238E27FC236}">
                <a16:creationId xmlns:a16="http://schemas.microsoft.com/office/drawing/2014/main" id="{2BB717B3-8E93-43E1-BFD7-D0983C933B83}"/>
              </a:ext>
            </a:extLst>
          </p:cNvPr>
          <p:cNvSpPr/>
          <p:nvPr/>
        </p:nvSpPr>
        <p:spPr>
          <a:xfrm rot="9739872">
            <a:off x="4762846" y="2788430"/>
            <a:ext cx="913044" cy="450502"/>
          </a:xfrm>
          <a:prstGeom prst="stripedRightArrow">
            <a:avLst>
              <a:gd name="adj1" fmla="val 58365"/>
              <a:gd name="adj2" fmla="val 50000"/>
            </a:avLst>
          </a:prstGeom>
          <a:solidFill>
            <a:srgbClr val="FFFFC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0371B1F0-C1EE-41E6-B463-1C6A724FAA53}"/>
              </a:ext>
            </a:extLst>
          </p:cNvPr>
          <p:cNvSpPr/>
          <p:nvPr/>
        </p:nvSpPr>
        <p:spPr>
          <a:xfrm>
            <a:off x="4087244" y="3046543"/>
            <a:ext cx="484756" cy="598481"/>
          </a:xfrm>
          <a:prstGeom prst="rect">
            <a:avLst/>
          </a:prstGeom>
          <a:solidFill>
            <a:srgbClr val="FF0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2">
            <a:extLst>
              <a:ext uri="{FF2B5EF4-FFF2-40B4-BE49-F238E27FC236}">
                <a16:creationId xmlns:a16="http://schemas.microsoft.com/office/drawing/2014/main" id="{0CE2C3DE-9245-4880-AEEA-D452C9926BAE}"/>
              </a:ext>
            </a:extLst>
          </p:cNvPr>
          <p:cNvSpPr txBox="1">
            <a:spLocks/>
          </p:cNvSpPr>
          <p:nvPr/>
        </p:nvSpPr>
        <p:spPr>
          <a:xfrm>
            <a:off x="5796136" y="2492896"/>
            <a:ext cx="2813838" cy="723863"/>
          </a:xfrm>
          <a:prstGeom prst="rect">
            <a:avLst/>
          </a:prstGeom>
          <a:solidFill>
            <a:srgbClr val="FFFFCC">
              <a:alpha val="19000"/>
            </a:srgbClr>
          </a:solidFill>
          <a:ln w="25400">
            <a:solidFill>
              <a:srgbClr val="FFFFCC"/>
            </a:solid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marR="45720" lvl="0">
              <a:lnSpc>
                <a:spcPts val="2200"/>
              </a:lnSpc>
              <a:spcBef>
                <a:spcPts val="1200"/>
              </a:spcBef>
              <a:buClr>
                <a:srgbClr val="FFFFCC"/>
              </a:buClr>
              <a:buSzPct val="100000"/>
              <a:defRPr/>
            </a:pPr>
            <a:r>
              <a:rPr lang="nl-NL" sz="18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Geplande bouwlocatie                          van de 36 appartementen</a:t>
            </a:r>
            <a:endParaRPr kumimoji="0" lang="nl-NL" b="1" i="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11" name="Tijdelijke aanduiding voor inhoud 2">
            <a:extLst>
              <a:ext uri="{FF2B5EF4-FFF2-40B4-BE49-F238E27FC236}">
                <a16:creationId xmlns:a16="http://schemas.microsoft.com/office/drawing/2014/main" id="{A3A1FC4B-F939-42BB-8870-3A161EA035A8}"/>
              </a:ext>
            </a:extLst>
          </p:cNvPr>
          <p:cNvSpPr txBox="1">
            <a:spLocks/>
          </p:cNvSpPr>
          <p:nvPr/>
        </p:nvSpPr>
        <p:spPr>
          <a:xfrm>
            <a:off x="323528" y="6021288"/>
            <a:ext cx="3672408" cy="526473"/>
          </a:xfrm>
          <a:prstGeom prst="rect">
            <a:avLst/>
          </a:prstGeom>
          <a:solidFill>
            <a:schemeClr val="accent5">
              <a:lumMod val="75000"/>
              <a:alpha val="88000"/>
            </a:schemeClr>
          </a:solidFill>
          <a:ln w="25400">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marR="45720" lvl="0">
              <a:spcBef>
                <a:spcPts val="1200"/>
              </a:spcBef>
              <a:buClr>
                <a:srgbClr val="FFFFCC"/>
              </a:buClr>
              <a:buSzPct val="100000"/>
              <a:defRPr/>
            </a:pPr>
            <a:r>
              <a:rPr lang="nl-NL" sz="2400" b="1" dirty="0">
                <a:solidFill>
                  <a:srgbClr val="FFFFCC"/>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Oostelijke Groene Wig</a:t>
            </a:r>
            <a:endParaRPr kumimoji="0" lang="nl-NL"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Light" panose="020F0302020204030204" pitchFamily="34" charset="0"/>
            </a:endParaRPr>
          </a:p>
        </p:txBody>
      </p:sp>
      <p:sp>
        <p:nvSpPr>
          <p:cNvPr id="12" name="Tijdelijke aanduiding voor inhoud 2">
            <a:extLst>
              <a:ext uri="{FF2B5EF4-FFF2-40B4-BE49-F238E27FC236}">
                <a16:creationId xmlns:a16="http://schemas.microsoft.com/office/drawing/2014/main" id="{66D49CA7-9878-4315-B1C6-51C0E9DAEA0D}"/>
              </a:ext>
            </a:extLst>
          </p:cNvPr>
          <p:cNvSpPr txBox="1">
            <a:spLocks/>
          </p:cNvSpPr>
          <p:nvPr/>
        </p:nvSpPr>
        <p:spPr>
          <a:xfrm>
            <a:off x="5512596" y="1036320"/>
            <a:ext cx="3270662" cy="1312560"/>
          </a:xfrm>
          <a:prstGeom prst="rect">
            <a:avLst/>
          </a:prstGeom>
          <a:solidFill>
            <a:srgbClr val="001F58">
              <a:alpha val="60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2" marR="45720" lvl="0">
              <a:lnSpc>
                <a:spcPts val="2100"/>
              </a:lnSpc>
              <a:spcBef>
                <a:spcPts val="1200"/>
              </a:spcBef>
              <a:buClr>
                <a:srgbClr val="FFFFCC"/>
              </a:buClr>
              <a:buSzPct val="100000"/>
              <a:defRPr/>
            </a:pPr>
            <a:r>
              <a:rPr lang="nl-NL"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oostelijke Groene Wig is een  </a:t>
            </a:r>
            <a:r>
              <a:rPr lang="nl-NL" u="sng"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hoeksteen</a:t>
            </a:r>
            <a:r>
              <a:rPr lang="nl-NL"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van de ecologische hoofdstructuur (‘</a:t>
            </a:r>
            <a:r>
              <a:rPr lang="nl-NL" dirty="0" err="1">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Groen-blauwe</a:t>
            </a:r>
            <a:r>
              <a:rPr lang="nl-NL"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Raamwerk’) van Arnhem-Noord.</a:t>
            </a:r>
          </a:p>
          <a:p>
            <a:pPr marL="182562" marR="45720" lvl="0">
              <a:lnSpc>
                <a:spcPts val="2200"/>
              </a:lnSpc>
              <a:spcBef>
                <a:spcPts val="1200"/>
              </a:spcBef>
              <a:buClr>
                <a:srgbClr val="FFFFCC"/>
              </a:buClr>
              <a:buSzPct val="100000"/>
              <a:defRPr/>
            </a:pPr>
            <a:endParaRPr kumimoji="0" lang="nl-NL"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a:p>
            <a:pPr marL="342900" marR="45720" lvl="0" indent="-160338">
              <a:lnSpc>
                <a:spcPts val="2200"/>
              </a:lnSpc>
              <a:spcBef>
                <a:spcPts val="1200"/>
              </a:spcBef>
              <a:buClr>
                <a:srgbClr val="FFFFCC"/>
              </a:buClr>
              <a:buSzPct val="100000"/>
              <a:buFont typeface="Wingdings" panose="05000000000000000000" pitchFamily="2" charset="2"/>
              <a:buChar char="Ø"/>
              <a:defRPr/>
            </a:pPr>
            <a:endParaRPr lang="nl-NL" b="1" dirty="0">
              <a:solidFill>
                <a:srgbClr val="FFFFCC"/>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a:p>
            <a:pPr marL="342900" marR="45720" lvl="0" indent="-160338">
              <a:lnSpc>
                <a:spcPts val="2200"/>
              </a:lnSpc>
              <a:spcBef>
                <a:spcPts val="1200"/>
              </a:spcBef>
              <a:buClr>
                <a:srgbClr val="FFFFCC"/>
              </a:buClr>
              <a:buSzPct val="100000"/>
              <a:buFont typeface="Wingdings" panose="05000000000000000000" pitchFamily="2" charset="2"/>
              <a:buChar char="Ø"/>
              <a:defRPr/>
            </a:pPr>
            <a:endParaRPr kumimoji="0" lang="nl-NL"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3406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F67C904-FFE1-485E-8399-BDBE3C1E7AE3}"/>
              </a:ext>
            </a:extLst>
          </p:cNvPr>
          <p:cNvPicPr>
            <a:picLocks noChangeAspect="1"/>
          </p:cNvPicPr>
          <p:nvPr/>
        </p:nvPicPr>
        <p:blipFill rotWithShape="1">
          <a:blip r:embed="rId2">
            <a:extLst>
              <a:ext uri="{28A0092B-C50C-407E-A947-70E740481C1C}">
                <a14:useLocalDpi xmlns:a14="http://schemas.microsoft.com/office/drawing/2010/main" val="0"/>
              </a:ext>
            </a:extLst>
          </a:blip>
          <a:srcRect l="31859" t="15949" b="29959"/>
          <a:stretch/>
        </p:blipFill>
        <p:spPr>
          <a:xfrm>
            <a:off x="-29666" y="870156"/>
            <a:ext cx="9622251" cy="6033524"/>
          </a:xfrm>
          <a:prstGeom prst="rect">
            <a:avLst/>
          </a:prstGeom>
        </p:spPr>
      </p:pic>
      <p:pic>
        <p:nvPicPr>
          <p:cNvPr id="8" name="Afbeelding 7" descr="Ijzeroer_Vondellaan_1.jpg"/>
          <p:cNvPicPr>
            <a:picLocks noChangeAspect="1"/>
          </p:cNvPicPr>
          <p:nvPr/>
        </p:nvPicPr>
        <p:blipFill>
          <a:blip r:embed="rId3" cstate="print"/>
          <a:stretch>
            <a:fillRect/>
          </a:stretch>
        </p:blipFill>
        <p:spPr>
          <a:xfrm>
            <a:off x="107504" y="4437112"/>
            <a:ext cx="3168352" cy="2335290"/>
          </a:xfrm>
          <a:prstGeom prst="rect">
            <a:avLst/>
          </a:prstGeom>
          <a:effectLst>
            <a:outerShdw blurRad="50800" dist="38100" dir="2700000" algn="tl" rotWithShape="0">
              <a:schemeClr val="bg1">
                <a:lumMod val="50000"/>
                <a:lumOff val="50000"/>
                <a:alpha val="40000"/>
              </a:schemeClr>
            </a:outerShdw>
            <a:softEdge rad="241300"/>
          </a:effectLst>
          <a:scene3d>
            <a:camera prst="orthographicFront"/>
            <a:lightRig rig="threePt" dir="t"/>
          </a:scene3d>
          <a:sp3d extrusionH="88900" prstMaterial="dkEdge">
            <a:bevelT prst="angle"/>
            <a:bevelB/>
          </a:sp3d>
        </p:spPr>
      </p:pic>
      <p:sp>
        <p:nvSpPr>
          <p:cNvPr id="5" name="Tijdelijke aanduiding voor inhoud 2">
            <a:extLst>
              <a:ext uri="{FF2B5EF4-FFF2-40B4-BE49-F238E27FC236}">
                <a16:creationId xmlns:a16="http://schemas.microsoft.com/office/drawing/2014/main" id="{2FE96F8E-6B55-4378-A0F4-425BFBAD097D}"/>
              </a:ext>
            </a:extLst>
          </p:cNvPr>
          <p:cNvSpPr txBox="1">
            <a:spLocks/>
          </p:cNvSpPr>
          <p:nvPr/>
        </p:nvSpPr>
        <p:spPr>
          <a:xfrm>
            <a:off x="3563888" y="4509120"/>
            <a:ext cx="5472608" cy="2256604"/>
          </a:xfrm>
          <a:prstGeom prst="rect">
            <a:avLst/>
          </a:prstGeom>
          <a:solidFill>
            <a:srgbClr val="001848">
              <a:alpha val="93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800"/>
              </a:lnSpc>
              <a:spcAft>
                <a:spcPts val="0"/>
              </a:spcAft>
              <a:buClr>
                <a:schemeClr val="accent3"/>
              </a:buClr>
              <a:buSzPct val="95000"/>
              <a:buFont typeface="Wingdings 2"/>
              <a:buNone/>
              <a:tabLst/>
              <a:defRPr/>
            </a:pPr>
            <a:r>
              <a:rPr kumimoji="0" lang="nl-NL" sz="800" b="1" u="none" strike="noStrike" kern="1200" cap="none" spc="0" normalizeH="0" dirty="0">
                <a:ln>
                  <a:noFill/>
                </a:ln>
                <a:solidFill>
                  <a:srgbClr val="663300"/>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ss</a:t>
            </a:r>
          </a:p>
          <a:p>
            <a:pPr marL="265113" marR="45720" lvl="0" defTabSz="914400" rtl="0" eaLnBrk="1" fontAlgn="auto" latinLnBrk="0" hangingPunct="1">
              <a:lnSpc>
                <a:spcPts val="2000"/>
              </a:lnSpc>
              <a:spcBef>
                <a:spcPts val="600"/>
              </a:spcBef>
              <a:spcAft>
                <a:spcPts val="0"/>
              </a:spcAft>
              <a:buClr>
                <a:schemeClr val="accent3"/>
              </a:buClr>
              <a:buSzPct val="95000"/>
              <a:buFont typeface="Wingdings 2"/>
              <a:buNone/>
              <a:tabLst/>
              <a:defRPr/>
            </a:pPr>
            <a:r>
              <a:rPr kumimoji="0" lang="nl-NL" sz="1900" b="1"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b) Bijzondere hydrologie</a:t>
            </a:r>
          </a:p>
          <a:p>
            <a:pPr marL="265113" marR="45720" lvl="0" defTabSz="914400" rtl="0" eaLnBrk="1" fontAlgn="auto" latinLnBrk="0" hangingPunct="1">
              <a:lnSpc>
                <a:spcPts val="1900"/>
              </a:lnSpc>
              <a:spcBef>
                <a:spcPts val="300"/>
              </a:spcBef>
              <a:spcAft>
                <a:spcPts val="0"/>
              </a:spcAft>
              <a:buClr>
                <a:schemeClr val="accent3"/>
              </a:buClr>
              <a:buSzPct val="95000"/>
              <a:buFont typeface="Wingdings 2"/>
              <a:buNone/>
              <a:tabLst/>
              <a:defRPr/>
            </a:pPr>
            <a:r>
              <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Grondwaterstromen stagneren op en onder deze slecht doorlatende lagen. Hierdoor zijn er veel sprengen en kwelzones ontstaan in de lagere delen van het landschap.</a:t>
            </a:r>
          </a:p>
          <a:p>
            <a:pPr marL="265113" marR="45720" lvl="0" defTabSz="914400" rtl="0" eaLnBrk="1" fontAlgn="auto" latinLnBrk="0" hangingPunct="1">
              <a:lnSpc>
                <a:spcPts val="1900"/>
              </a:lnSpc>
              <a:spcBef>
                <a:spcPts val="600"/>
              </a:spcBef>
              <a:spcAft>
                <a:spcPts val="0"/>
              </a:spcAft>
              <a:buClr>
                <a:schemeClr val="accent3"/>
              </a:buClr>
              <a:buSzPct val="95000"/>
              <a:buFont typeface="Wingdings 2"/>
              <a:buNone/>
              <a:tabLst/>
              <a:defRPr/>
            </a:pPr>
            <a:r>
              <a:rPr lang="nl-NL" sz="17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Helaas is er maar weinig bekend over waar deze ijzeroerlagen precies liggen, hoe dik ze zijn en wat hun (water)doorlatendheid is.</a:t>
            </a:r>
            <a:endPar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sp>
        <p:nvSpPr>
          <p:cNvPr id="6" name="Tijdelijke aanduiding voor inhoud 2">
            <a:extLst>
              <a:ext uri="{FF2B5EF4-FFF2-40B4-BE49-F238E27FC236}">
                <a16:creationId xmlns:a16="http://schemas.microsoft.com/office/drawing/2014/main" id="{64AA25FD-9178-4857-AC6B-AE9BC5FD7475}"/>
              </a:ext>
            </a:extLst>
          </p:cNvPr>
          <p:cNvSpPr txBox="1">
            <a:spLocks/>
          </p:cNvSpPr>
          <p:nvPr/>
        </p:nvSpPr>
        <p:spPr>
          <a:xfrm>
            <a:off x="2051720" y="6294112"/>
            <a:ext cx="1080119" cy="375867"/>
          </a:xfrm>
          <a:prstGeom prst="rect">
            <a:avLst/>
          </a:prstGeom>
          <a:solidFill>
            <a:schemeClr val="bg1">
              <a:alpha val="40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algn="ctr" defTabSz="914400" rtl="0" eaLnBrk="1" fontAlgn="auto" latinLnBrk="0" hangingPunct="1">
              <a:lnSpc>
                <a:spcPts val="2200"/>
              </a:lnSpc>
              <a:spcAft>
                <a:spcPts val="0"/>
              </a:spcAft>
              <a:buClr>
                <a:schemeClr val="accent3"/>
              </a:buClr>
              <a:buSzPct val="95000"/>
              <a:buFont typeface="Wingdings 2"/>
              <a:buNone/>
              <a:tabLst/>
              <a:defRPr/>
            </a:pPr>
            <a:r>
              <a:rPr lang="nl-NL" i="1"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IJ</a:t>
            </a:r>
            <a:r>
              <a:rPr kumimoji="0" lang="nl-NL" i="1"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zeroer</a:t>
            </a:r>
          </a:p>
          <a:p>
            <a:pPr marL="180975" marR="45720" lvl="0" algn="ctr" defTabSz="914400" rtl="0" eaLnBrk="1" fontAlgn="auto" latinLnBrk="0" hangingPunct="1">
              <a:lnSpc>
                <a:spcPts val="2200"/>
              </a:lnSpc>
              <a:spcAft>
                <a:spcPts val="0"/>
              </a:spcAft>
              <a:buClr>
                <a:schemeClr val="accent3"/>
              </a:buClr>
              <a:buSzPct val="95000"/>
              <a:buFont typeface="Wingdings 2"/>
              <a:buNone/>
              <a:tabLst/>
              <a:defRPr/>
            </a:pPr>
            <a:endParaRPr kumimoji="0" lang="nl-NL" b="1"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
        <p:nvSpPr>
          <p:cNvPr id="7" name="Tijdelijke aanduiding voor inhoud 2">
            <a:extLst>
              <a:ext uri="{FF2B5EF4-FFF2-40B4-BE49-F238E27FC236}">
                <a16:creationId xmlns:a16="http://schemas.microsoft.com/office/drawing/2014/main" id="{4B0A8590-A638-4730-B3AC-EBA3AE3E29A2}"/>
              </a:ext>
            </a:extLst>
          </p:cNvPr>
          <p:cNvSpPr txBox="1">
            <a:spLocks/>
          </p:cNvSpPr>
          <p:nvPr/>
        </p:nvSpPr>
        <p:spPr>
          <a:xfrm>
            <a:off x="0" y="0"/>
            <a:ext cx="9180513" cy="870156"/>
          </a:xfrm>
          <a:prstGeom prst="rect">
            <a:avLst/>
          </a:prstGeom>
          <a:solidFill>
            <a:schemeClr val="bg1">
              <a:alpha val="41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0363" marR="45720" lvl="0" indent="-271463" algn="ctr" defTabSz="914400" rtl="0" eaLnBrk="1" fontAlgn="auto" latinLnBrk="0" hangingPunct="1">
              <a:lnSpc>
                <a:spcPts val="1100"/>
              </a:lnSpc>
              <a:spcAft>
                <a:spcPts val="0"/>
              </a:spcAft>
              <a:buClr>
                <a:schemeClr val="accent3"/>
              </a:buClr>
              <a:buSzPct val="95000"/>
              <a:buFont typeface="Wingdings 2"/>
              <a:buNone/>
              <a:tabLst/>
              <a:defRPr/>
            </a:pPr>
            <a:endParaRPr lang="nl-NL" sz="2600" b="1" dirty="0">
              <a:solidFill>
                <a:srgbClr val="FFE547"/>
              </a:solidFill>
              <a:effectLst>
                <a:outerShdw blurRad="38100" dist="38100" dir="2700000" algn="tl">
                  <a:srgbClr val="000000">
                    <a:alpha val="43137"/>
                  </a:srgbClr>
                </a:outerShdw>
              </a:effectLst>
              <a:latin typeface="Constantia" panose="02030602050306030303" pitchFamily="18" charset="0"/>
            </a:endParaRPr>
          </a:p>
          <a:p>
            <a:pPr marL="360363" marR="45720" lvl="0" indent="-271463" algn="ctr" defTabSz="914400" rtl="0" eaLnBrk="1" fontAlgn="auto" latinLnBrk="0" hangingPunct="1">
              <a:lnSpc>
                <a:spcPts val="3000"/>
              </a:lnSpc>
              <a:spcAft>
                <a:spcPts val="0"/>
              </a:spcAft>
              <a:buClr>
                <a:schemeClr val="accent3"/>
              </a:buClr>
              <a:buSzPct val="95000"/>
              <a:buFont typeface="Wingdings 2"/>
              <a:buNone/>
              <a:tabLst/>
              <a:defRPr/>
            </a:pPr>
            <a:r>
              <a:rPr lang="nl-NL" sz="2700" b="1" dirty="0">
                <a:solidFill>
                  <a:srgbClr val="FFE547"/>
                </a:solidFill>
                <a:effectLst>
                  <a:outerShdw blurRad="38100" dist="38100" dir="2700000" algn="tl">
                    <a:srgbClr val="000000">
                      <a:alpha val="43137"/>
                    </a:srgbClr>
                  </a:outerShdw>
                </a:effectLst>
                <a:latin typeface="Constantia" panose="02030602050306030303" pitchFamily="18" charset="0"/>
              </a:rPr>
              <a:t>Harde </a:t>
            </a:r>
            <a:r>
              <a:rPr lang="nl-NL" sz="2700" b="1" i="1" dirty="0">
                <a:solidFill>
                  <a:srgbClr val="FFE547"/>
                </a:solidFill>
                <a:effectLst>
                  <a:outerShdw blurRad="38100" dist="38100" dir="2700000" algn="tl">
                    <a:srgbClr val="000000">
                      <a:alpha val="43137"/>
                    </a:srgbClr>
                  </a:outerShdw>
                </a:effectLst>
                <a:latin typeface="Constantia" panose="02030602050306030303" pitchFamily="18" charset="0"/>
              </a:rPr>
              <a:t>ijzeroerlagen</a:t>
            </a:r>
            <a:r>
              <a:rPr lang="nl-NL" sz="2700" b="1" dirty="0">
                <a:solidFill>
                  <a:srgbClr val="FFE547"/>
                </a:solidFill>
                <a:effectLst>
                  <a:outerShdw blurRad="38100" dist="38100" dir="2700000" algn="tl">
                    <a:srgbClr val="000000">
                      <a:alpha val="43137"/>
                    </a:srgbClr>
                  </a:outerShdw>
                </a:effectLst>
                <a:latin typeface="Constantia" panose="02030602050306030303" pitchFamily="18" charset="0"/>
              </a:rPr>
              <a:t> in ondergrond Groene Wig</a:t>
            </a:r>
            <a:endParaRPr kumimoji="0" lang="nl-NL" sz="2700" b="1" u="none" strike="noStrike" kern="1200" cap="none" spc="0" normalizeH="0" baseline="0" noProof="0" dirty="0">
              <a:ln>
                <a:noFill/>
              </a:ln>
              <a:solidFill>
                <a:srgbClr val="FFE547"/>
              </a:solidFill>
              <a:effectLst>
                <a:outerShdw blurRad="38100" dist="38100" dir="2700000" algn="tl">
                  <a:srgbClr val="000000">
                    <a:alpha val="43137"/>
                  </a:srgbClr>
                </a:outerShdw>
              </a:effectLst>
              <a:uLnTx/>
              <a:uFillTx/>
              <a:latin typeface="Constantia" panose="02030602050306030303" pitchFamily="18" charset="0"/>
            </a:endParaRPr>
          </a:p>
        </p:txBody>
      </p:sp>
      <p:sp>
        <p:nvSpPr>
          <p:cNvPr id="9" name="Tijdelijke aanduiding voor inhoud 2">
            <a:extLst>
              <a:ext uri="{FF2B5EF4-FFF2-40B4-BE49-F238E27FC236}">
                <a16:creationId xmlns:a16="http://schemas.microsoft.com/office/drawing/2014/main" id="{ED8EA479-B997-4591-BDB2-7A983D3B00BD}"/>
              </a:ext>
            </a:extLst>
          </p:cNvPr>
          <p:cNvSpPr txBox="1">
            <a:spLocks/>
          </p:cNvSpPr>
          <p:nvPr/>
        </p:nvSpPr>
        <p:spPr>
          <a:xfrm>
            <a:off x="35497" y="908720"/>
            <a:ext cx="6048671" cy="1496960"/>
          </a:xfrm>
          <a:prstGeom prst="rect">
            <a:avLst/>
          </a:prstGeom>
          <a:solidFill>
            <a:srgbClr val="001848">
              <a:alpha val="93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113" marR="45720">
              <a:lnSpc>
                <a:spcPts val="600"/>
              </a:lnSpc>
              <a:buClr>
                <a:schemeClr val="accent3"/>
              </a:buClr>
              <a:buSzPct val="95000"/>
              <a:defRPr/>
            </a:pPr>
            <a:r>
              <a:rPr kumimoji="0" lang="nl-NL" sz="2000" b="1" u="none" strike="noStrike" kern="1200" cap="none" spc="0" normalizeH="0" dirty="0">
                <a:ln>
                  <a:noFill/>
                </a:ln>
                <a:solidFill>
                  <a:srgbClr val="663300"/>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ss</a:t>
            </a:r>
          </a:p>
          <a:p>
            <a:pPr marL="265113" marR="45720" lvl="0" defTabSz="914400" rtl="0" eaLnBrk="1" fontAlgn="auto" latinLnBrk="0" hangingPunct="1">
              <a:lnSpc>
                <a:spcPts val="2000"/>
              </a:lnSpc>
              <a:spcBef>
                <a:spcPts val="600"/>
              </a:spcBef>
              <a:spcAft>
                <a:spcPts val="0"/>
              </a:spcAft>
              <a:buClr>
                <a:schemeClr val="accent3"/>
              </a:buClr>
              <a:buSzPct val="95000"/>
              <a:buFont typeface="Wingdings 2"/>
              <a:buNone/>
              <a:tabLst/>
              <a:defRPr/>
            </a:pPr>
            <a:r>
              <a:rPr kumimoji="0" lang="nl-NL" sz="1900" b="1"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a) IJzeroerlagen </a:t>
            </a:r>
          </a:p>
          <a:p>
            <a:pPr marL="265113" marR="45720" lvl="0" defTabSz="914400" rtl="0" eaLnBrk="1" fontAlgn="auto" latinLnBrk="0" hangingPunct="1">
              <a:lnSpc>
                <a:spcPts val="1900"/>
              </a:lnSpc>
              <a:spcBef>
                <a:spcPts val="300"/>
              </a:spcBef>
              <a:spcAft>
                <a:spcPts val="0"/>
              </a:spcAft>
              <a:buClr>
                <a:schemeClr val="accent3"/>
              </a:buClr>
              <a:buSzPct val="95000"/>
              <a:buFont typeface="Wingdings 2"/>
              <a:buNone/>
              <a:tabLst/>
              <a:defRPr/>
            </a:pPr>
            <a:r>
              <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Overal in de oostelijke Groene-Wig zone bevinden zich </a:t>
            </a:r>
            <a:r>
              <a:rPr kumimoji="0" lang="nl-NL" sz="1700"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harde roestbruine </a:t>
            </a:r>
            <a:r>
              <a:rPr kumimoji="0" lang="nl-NL" sz="1700" u="sng"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ijzeroerlagen </a:t>
            </a:r>
            <a:r>
              <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(‘leemlagen’) in de ondergrond ; op de </a:t>
            </a:r>
            <a:r>
              <a:rPr kumimoji="0" lang="nl-NL" sz="1700" u="none" strike="noStrike" kern="1200" cap="none" spc="0" normalizeH="0" dirty="0" err="1">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foto-kaart</a:t>
            </a:r>
            <a:r>
              <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 zijn deze </a:t>
            </a:r>
            <a:r>
              <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ea typeface="Cambria" panose="02040503050406030204" pitchFamily="18" charset="0"/>
                <a:cs typeface="Calibri" panose="020F0502020204030204" pitchFamily="34" charset="0"/>
              </a:rPr>
              <a:t>aangegeven met een lichtgroene arcering.</a:t>
            </a:r>
            <a:endPar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sp>
        <p:nvSpPr>
          <p:cNvPr id="10" name="Rechthoek 9">
            <a:extLst>
              <a:ext uri="{FF2B5EF4-FFF2-40B4-BE49-F238E27FC236}">
                <a16:creationId xmlns:a16="http://schemas.microsoft.com/office/drawing/2014/main" id="{49C908FF-FE5F-4C47-8A7F-034A62B299B1}"/>
              </a:ext>
            </a:extLst>
          </p:cNvPr>
          <p:cNvSpPr/>
          <p:nvPr/>
        </p:nvSpPr>
        <p:spPr>
          <a:xfrm>
            <a:off x="7092281" y="3273333"/>
            <a:ext cx="144015" cy="227675"/>
          </a:xfrm>
          <a:prstGeom prst="rect">
            <a:avLst/>
          </a:prstGeom>
          <a:solidFill>
            <a:srgbClr val="FF0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inhoud 2">
            <a:extLst>
              <a:ext uri="{FF2B5EF4-FFF2-40B4-BE49-F238E27FC236}">
                <a16:creationId xmlns:a16="http://schemas.microsoft.com/office/drawing/2014/main" id="{F334FFA7-E90D-4B5F-A6E7-CB84AED637C0}"/>
              </a:ext>
            </a:extLst>
          </p:cNvPr>
          <p:cNvSpPr txBox="1">
            <a:spLocks/>
          </p:cNvSpPr>
          <p:nvPr/>
        </p:nvSpPr>
        <p:spPr>
          <a:xfrm>
            <a:off x="7092280" y="2880447"/>
            <a:ext cx="1656184" cy="332529"/>
          </a:xfrm>
          <a:prstGeom prst="rect">
            <a:avLst/>
          </a:prstGeom>
          <a:solidFill>
            <a:schemeClr val="tx1">
              <a:alpha val="63000"/>
            </a:schemeClr>
          </a:solidFill>
          <a:ln w="25400">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nSpc>
                <a:spcPts val="1800"/>
              </a:lnSpc>
              <a:buClr>
                <a:srgbClr val="FFFFCC"/>
              </a:buClr>
              <a:buSzPct val="100000"/>
              <a:defRPr/>
            </a:pPr>
            <a:r>
              <a:rPr lang="nl-NL" sz="1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Geplande bouwlocatie</a:t>
            </a:r>
            <a:r>
              <a:rPr lang="nl-NL"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kumimoji="0" lang="nl-NL" sz="1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_00_Groen_0_WIN\Historie_Paars\9463.jpg">
            <a:extLst>
              <a:ext uri="{FF2B5EF4-FFF2-40B4-BE49-F238E27FC236}">
                <a16:creationId xmlns:a16="http://schemas.microsoft.com/office/drawing/2014/main" id="{E2F4DD7B-DA32-413F-9628-407ABD91C622}"/>
              </a:ext>
            </a:extLst>
          </p:cNvPr>
          <p:cNvPicPr>
            <a:picLocks noChangeAspect="1" noChangeArrowheads="1"/>
          </p:cNvPicPr>
          <p:nvPr/>
        </p:nvPicPr>
        <p:blipFill rotWithShape="1">
          <a:blip r:embed="rId3" cstate="print"/>
          <a:srcRect l="4015" t="22302" r="20932"/>
          <a:stretch/>
        </p:blipFill>
        <p:spPr bwMode="auto">
          <a:xfrm>
            <a:off x="-36512" y="780709"/>
            <a:ext cx="9180512" cy="6071328"/>
          </a:xfrm>
          <a:prstGeom prst="rect">
            <a:avLst/>
          </a:prstGeom>
          <a:noFill/>
        </p:spPr>
      </p:pic>
      <p:sp>
        <p:nvSpPr>
          <p:cNvPr id="6" name="Tijdelijke aanduiding voor inhoud 2">
            <a:extLst>
              <a:ext uri="{FF2B5EF4-FFF2-40B4-BE49-F238E27FC236}">
                <a16:creationId xmlns:a16="http://schemas.microsoft.com/office/drawing/2014/main" id="{64AA25FD-9178-4857-AC6B-AE9BC5FD7475}"/>
              </a:ext>
            </a:extLst>
          </p:cNvPr>
          <p:cNvSpPr txBox="1">
            <a:spLocks/>
          </p:cNvSpPr>
          <p:nvPr/>
        </p:nvSpPr>
        <p:spPr>
          <a:xfrm>
            <a:off x="1568450" y="4941168"/>
            <a:ext cx="7396038" cy="1800200"/>
          </a:xfrm>
          <a:prstGeom prst="rect">
            <a:avLst/>
          </a:prstGeom>
          <a:solidFill>
            <a:srgbClr val="000A23">
              <a:alpha val="75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a:lnSpc>
                <a:spcPts val="1900"/>
              </a:lnSpc>
              <a:spcBef>
                <a:spcPts val="600"/>
              </a:spcBef>
              <a:buClr>
                <a:schemeClr val="accent3"/>
              </a:buClr>
              <a:buSzPct val="95000"/>
              <a:defRPr/>
            </a:pPr>
            <a:r>
              <a:rPr lang="nl-NL" b="1" i="1"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Landschapsverduistering (1)</a:t>
            </a:r>
          </a:p>
          <a:p>
            <a:pPr marL="180975" marR="45720">
              <a:lnSpc>
                <a:spcPts val="1800"/>
              </a:lnSpc>
              <a:spcBef>
                <a:spcPts val="300"/>
              </a:spcBef>
              <a:buClr>
                <a:schemeClr val="accent3"/>
              </a:buClr>
              <a:buSzPct val="95000"/>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In de jaren ’20 is voorafgaand aan de aanleg van De Paasberg een groot deel van de oostelijke </a:t>
            </a:r>
            <a:r>
              <a:rPr lang="nl-NL" sz="1600" dirty="0" err="1">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stuwwalrug</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 afgegraven o.a. voor zandwinning voor de aanleg van laag gelegen wijken als Het Broek.  Als gevolg hiervan is een belangrijk deel van het oorspronkelijke landschap verdwenen. Bovendien is het gebied kwetsbaar geworden door verstoring van de harde ijzeroerlagen en daarmee ook de natuurlijke waterhuishouding.</a:t>
            </a:r>
            <a:endPar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p:txBody>
      </p:sp>
      <p:pic>
        <p:nvPicPr>
          <p:cNvPr id="10" name="Picture 4" descr="C:\Users\hennemann\AppData\Local\Microsoft\Windows\Temporary Internet Files\Content.IE5\3ABSRX7M\MC900285880[1].wmf">
            <a:extLst>
              <a:ext uri="{FF2B5EF4-FFF2-40B4-BE49-F238E27FC236}">
                <a16:creationId xmlns:a16="http://schemas.microsoft.com/office/drawing/2014/main" id="{2EE807B2-CED2-41CC-A2AE-2FEFC21A9007}"/>
              </a:ext>
            </a:extLst>
          </p:cNvPr>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35496" y="5445224"/>
            <a:ext cx="1372388" cy="1296144"/>
          </a:xfrm>
          <a:prstGeom prst="rect">
            <a:avLst/>
          </a:prstGeom>
          <a:noFill/>
        </p:spPr>
      </p:pic>
      <p:sp>
        <p:nvSpPr>
          <p:cNvPr id="8" name="Tijdelijke aanduiding voor inhoud 2">
            <a:extLst>
              <a:ext uri="{FF2B5EF4-FFF2-40B4-BE49-F238E27FC236}">
                <a16:creationId xmlns:a16="http://schemas.microsoft.com/office/drawing/2014/main" id="{CE304987-A9F3-457D-B36A-B9CD57474D83}"/>
              </a:ext>
            </a:extLst>
          </p:cNvPr>
          <p:cNvSpPr txBox="1">
            <a:spLocks/>
          </p:cNvSpPr>
          <p:nvPr/>
        </p:nvSpPr>
        <p:spPr>
          <a:xfrm>
            <a:off x="-25272" y="-27384"/>
            <a:ext cx="9169272" cy="864096"/>
          </a:xfrm>
          <a:prstGeom prst="rect">
            <a:avLst/>
          </a:prstGeom>
          <a:solidFill>
            <a:schemeClr val="bg1">
              <a:alpha val="40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0363" marR="45720" lvl="0" algn="ctr" defTabSz="914400" rtl="0" eaLnBrk="1" fontAlgn="auto" latinLnBrk="0" hangingPunct="1">
              <a:lnSpc>
                <a:spcPts val="5200"/>
              </a:lnSpc>
              <a:spcAft>
                <a:spcPts val="0"/>
              </a:spcAft>
              <a:buClr>
                <a:schemeClr val="accent3"/>
              </a:buClr>
              <a:buSzPct val="95000"/>
              <a:buFont typeface="Wingdings 2"/>
              <a:buNone/>
              <a:tabLst/>
              <a:defRPr/>
            </a:pPr>
            <a:r>
              <a:rPr lang="nl-NL" sz="2800" b="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Zandafgravingen in oostelijke </a:t>
            </a:r>
            <a:r>
              <a:rPr lang="nl-NL" sz="2800" b="1" i="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Groene Wig (1)</a:t>
            </a:r>
            <a:r>
              <a:rPr lang="nl-NL" sz="2800" b="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nl-NL" sz="2800" b="1" u="none" strike="noStrike" kern="1200" cap="none" spc="0" normalizeH="0" baseline="0" noProof="0" dirty="0">
              <a:ln>
                <a:noFill/>
              </a:ln>
              <a:solidFill>
                <a:srgbClr val="FFE547"/>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977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descr="DTM_rastercalc7_nov14.tif">
            <a:extLst>
              <a:ext uri="{FF2B5EF4-FFF2-40B4-BE49-F238E27FC236}">
                <a16:creationId xmlns:a16="http://schemas.microsoft.com/office/drawing/2014/main" id="{DFCC1B3A-FA17-4E23-9328-52ED5A8CEAC5}"/>
              </a:ext>
            </a:extLst>
          </p:cNvPr>
          <p:cNvPicPr>
            <a:picLocks noChangeAspect="1"/>
          </p:cNvPicPr>
          <p:nvPr/>
        </p:nvPicPr>
        <p:blipFill rotWithShape="1">
          <a:blip r:embed="rId3" cstate="print"/>
          <a:srcRect l="29802" t="17032" r="19567" b="7724"/>
          <a:stretch/>
        </p:blipFill>
        <p:spPr>
          <a:xfrm>
            <a:off x="21497" y="-47225"/>
            <a:ext cx="9968060" cy="6952450"/>
          </a:xfrm>
          <a:prstGeom prst="rect">
            <a:avLst/>
          </a:prstGeom>
        </p:spPr>
      </p:pic>
      <p:sp>
        <p:nvSpPr>
          <p:cNvPr id="1102" name="Text Box 78"/>
          <p:cNvSpPr txBox="1">
            <a:spLocks noChangeArrowheads="1"/>
          </p:cNvSpPr>
          <p:nvPr/>
        </p:nvSpPr>
        <p:spPr bwMode="auto">
          <a:xfrm>
            <a:off x="3763554" y="2780928"/>
            <a:ext cx="1384510" cy="338485"/>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Geitenkamp</a:t>
            </a:r>
            <a:endParaRPr kumimoji="0" lang="nl-NL" sz="16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1103" name="Text Box 79"/>
          <p:cNvSpPr txBox="1">
            <a:spLocks noChangeArrowheads="1"/>
          </p:cNvSpPr>
          <p:nvPr/>
        </p:nvSpPr>
        <p:spPr bwMode="auto">
          <a:xfrm>
            <a:off x="2987824" y="4788441"/>
            <a:ext cx="1358933" cy="584775"/>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Angerenstein</a:t>
            </a:r>
          </a:p>
          <a:p>
            <a:pPr marL="0" marR="0" lvl="0" indent="0" algn="l" defTabSz="914400" rtl="0" eaLnBrk="1" fontAlgn="base" latinLnBrk="0" hangingPunct="1">
              <a:lnSpc>
                <a:spcPct val="100000"/>
              </a:lnSpc>
              <a:spcBef>
                <a:spcPct val="0"/>
              </a:spcBef>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-Noord</a:t>
            </a:r>
            <a:endParaRPr kumimoji="0" lang="nl-NL" sz="16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1104" name="Text Box 80"/>
          <p:cNvSpPr txBox="1">
            <a:spLocks noChangeArrowheads="1"/>
          </p:cNvSpPr>
          <p:nvPr/>
        </p:nvSpPr>
        <p:spPr bwMode="auto">
          <a:xfrm>
            <a:off x="5878866" y="5517232"/>
            <a:ext cx="1285422" cy="360535"/>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De Paasberg</a:t>
            </a:r>
            <a:endParaRPr kumimoji="0" lang="nl-NL" sz="16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1106" name="Text Box 82"/>
          <p:cNvSpPr txBox="1">
            <a:spLocks noChangeArrowheads="1"/>
          </p:cNvSpPr>
          <p:nvPr/>
        </p:nvSpPr>
        <p:spPr bwMode="auto">
          <a:xfrm>
            <a:off x="4572000" y="5755350"/>
            <a:ext cx="1116327" cy="338485"/>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err="1">
                <a:ln>
                  <a:noFill/>
                </a:ln>
                <a:effectLst>
                  <a:outerShdw blurRad="38100" dist="38100" dir="2700000" algn="tl">
                    <a:srgbClr val="000000">
                      <a:alpha val="43137"/>
                    </a:srgbClr>
                  </a:outerShdw>
                </a:effectLst>
                <a:latin typeface="Calibri" pitchFamily="34" charset="0"/>
                <a:cs typeface="Arial" pitchFamily="34" charset="0"/>
              </a:rPr>
              <a:t>Insula</a:t>
            </a:r>
            <a:r>
              <a:rPr kumimoji="0" lang="nl-NL" sz="12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 </a:t>
            </a: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Dei</a:t>
            </a:r>
          </a:p>
        </p:txBody>
      </p:sp>
      <p:sp>
        <p:nvSpPr>
          <p:cNvPr id="1107" name="Text Box 83"/>
          <p:cNvSpPr txBox="1">
            <a:spLocks noChangeArrowheads="1"/>
          </p:cNvSpPr>
          <p:nvPr/>
        </p:nvSpPr>
        <p:spPr bwMode="auto">
          <a:xfrm>
            <a:off x="5434761" y="2213385"/>
            <a:ext cx="1657459" cy="366692"/>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Arnhemse Allee</a:t>
            </a:r>
            <a:endParaRPr kumimoji="0" lang="nl-NL" sz="16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1109" name="Text Box 85"/>
          <p:cNvSpPr txBox="1">
            <a:spLocks noChangeArrowheads="1"/>
          </p:cNvSpPr>
          <p:nvPr/>
        </p:nvSpPr>
        <p:spPr bwMode="auto">
          <a:xfrm>
            <a:off x="3992926" y="6439570"/>
            <a:ext cx="1170492" cy="745260"/>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34" charset="0"/>
              <a:cs typeface="Arial" pitchFamily="34" charset="0"/>
            </a:endParaRPr>
          </a:p>
        </p:txBody>
      </p:sp>
      <p:sp>
        <p:nvSpPr>
          <p:cNvPr id="1111" name="Text Box 87"/>
          <p:cNvSpPr txBox="1">
            <a:spLocks noChangeArrowheads="1"/>
          </p:cNvSpPr>
          <p:nvPr/>
        </p:nvSpPr>
        <p:spPr bwMode="auto">
          <a:xfrm>
            <a:off x="5229473" y="2734053"/>
            <a:ext cx="974970" cy="360753"/>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nl-NL" sz="1800" b="0" i="0" u="none" strike="noStrike" cap="none" normalizeH="0" baseline="0" dirty="0">
              <a:ln>
                <a:noFill/>
              </a:ln>
              <a:solidFill>
                <a:schemeClr val="tx1"/>
              </a:solidFill>
              <a:effectLst/>
              <a:latin typeface="Arial" pitchFamily="34" charset="0"/>
              <a:cs typeface="Arial" pitchFamily="34" charset="0"/>
            </a:endParaRPr>
          </a:p>
        </p:txBody>
      </p:sp>
      <p:sp>
        <p:nvSpPr>
          <p:cNvPr id="1115" name="Text Box 91"/>
          <p:cNvSpPr txBox="1">
            <a:spLocks noChangeArrowheads="1"/>
          </p:cNvSpPr>
          <p:nvPr/>
        </p:nvSpPr>
        <p:spPr bwMode="auto">
          <a:xfrm>
            <a:off x="3479019" y="3654494"/>
            <a:ext cx="1159923" cy="745260"/>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34" charset="0"/>
              <a:cs typeface="Arial" pitchFamily="34" charset="0"/>
            </a:endParaRPr>
          </a:p>
        </p:txBody>
      </p:sp>
      <p:pic>
        <p:nvPicPr>
          <p:cNvPr id="28" name="Picture 4" descr="Digging Icon Images, Stock Photos &amp; Vectors | Shutterstock">
            <a:extLst>
              <a:ext uri="{FF2B5EF4-FFF2-40B4-BE49-F238E27FC236}">
                <a16:creationId xmlns:a16="http://schemas.microsoft.com/office/drawing/2014/main" id="{F2596AC8-20E1-462D-9050-9343C4B9D2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5416929" y="4043875"/>
            <a:ext cx="284042" cy="244328"/>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29" name="Picture 4" descr="Digging Icon Images, Stock Photos &amp; Vectors | Shutterstock">
            <a:extLst>
              <a:ext uri="{FF2B5EF4-FFF2-40B4-BE49-F238E27FC236}">
                <a16:creationId xmlns:a16="http://schemas.microsoft.com/office/drawing/2014/main" id="{E7BEE819-294F-4D44-8AF0-8823091C03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7175501" y="4112421"/>
            <a:ext cx="277640" cy="287333"/>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0" name="Picture 4" descr="Digging Icon Images, Stock Photos &amp; Vectors | Shutterstock">
            <a:extLst>
              <a:ext uri="{FF2B5EF4-FFF2-40B4-BE49-F238E27FC236}">
                <a16:creationId xmlns:a16="http://schemas.microsoft.com/office/drawing/2014/main" id="{759F6BCD-A123-4ED2-90EA-78116A56A1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5005527" y="6130974"/>
            <a:ext cx="285073" cy="295026"/>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1" name="Picture 4" descr="Digging Icon Images, Stock Photos &amp; Vectors | Shutterstock">
            <a:extLst>
              <a:ext uri="{FF2B5EF4-FFF2-40B4-BE49-F238E27FC236}">
                <a16:creationId xmlns:a16="http://schemas.microsoft.com/office/drawing/2014/main" id="{059BF26F-B3C5-438C-95BF-61576DF7F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rot="21303436">
            <a:off x="8386428" y="3966739"/>
            <a:ext cx="278144" cy="287855"/>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2" name="Picture 4" descr="Digging Icon Images, Stock Photos &amp; Vectors | Shutterstock">
            <a:extLst>
              <a:ext uri="{FF2B5EF4-FFF2-40B4-BE49-F238E27FC236}">
                <a16:creationId xmlns:a16="http://schemas.microsoft.com/office/drawing/2014/main" id="{D1BC93A3-50B2-45C0-AD21-13B2F6C385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4554071" y="4711538"/>
            <a:ext cx="277640" cy="287333"/>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5" name="Picture 4" descr="Digging Icon Images, Stock Photos &amp; Vectors | Shutterstock">
            <a:extLst>
              <a:ext uri="{FF2B5EF4-FFF2-40B4-BE49-F238E27FC236}">
                <a16:creationId xmlns:a16="http://schemas.microsoft.com/office/drawing/2014/main" id="{A46DA52F-87FE-4E15-900B-064307B15F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4139952" y="3140968"/>
            <a:ext cx="284042" cy="293959"/>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6" name="Picture 4" descr="Digging Icon Images, Stock Photos &amp; Vectors | Shutterstock">
            <a:extLst>
              <a:ext uri="{FF2B5EF4-FFF2-40B4-BE49-F238E27FC236}">
                <a16:creationId xmlns:a16="http://schemas.microsoft.com/office/drawing/2014/main" id="{ACB75023-B12B-4115-A49F-991E4E4BB3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5035151" y="5488133"/>
            <a:ext cx="282200" cy="292053"/>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7" name="Picture 4" descr="Digging Icon Images, Stock Photos &amp; Vectors | Shutterstock">
            <a:extLst>
              <a:ext uri="{FF2B5EF4-FFF2-40B4-BE49-F238E27FC236}">
                <a16:creationId xmlns:a16="http://schemas.microsoft.com/office/drawing/2014/main" id="{56B44D44-2959-4262-BE10-C0FE7B6E06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7329049" y="3149867"/>
            <a:ext cx="339295" cy="351141"/>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38" name="Picture 4" descr="Digging Icon Images, Stock Photos &amp; Vectors | Shutterstock">
            <a:extLst>
              <a:ext uri="{FF2B5EF4-FFF2-40B4-BE49-F238E27FC236}">
                <a16:creationId xmlns:a16="http://schemas.microsoft.com/office/drawing/2014/main" id="{E794F2C1-F597-412F-853F-57BC2913DD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6039960" y="2564904"/>
            <a:ext cx="278145" cy="287856"/>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24" name="Picture 4" descr="Digging Icon Images, Stock Photos &amp; Vectors | Shutterstock">
            <a:extLst>
              <a:ext uri="{FF2B5EF4-FFF2-40B4-BE49-F238E27FC236}">
                <a16:creationId xmlns:a16="http://schemas.microsoft.com/office/drawing/2014/main" id="{125D74C4-5CC5-46B5-B673-C3C798353D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3358256" y="4437112"/>
            <a:ext cx="277640" cy="287333"/>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25" name="Picture 4" descr="Digging Icon Images, Stock Photos &amp; Vectors | Shutterstock">
            <a:extLst>
              <a:ext uri="{FF2B5EF4-FFF2-40B4-BE49-F238E27FC236}">
                <a16:creationId xmlns:a16="http://schemas.microsoft.com/office/drawing/2014/main" id="{C9C11EA8-85B2-48A4-A9A5-001037E3B8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6117679" y="4581128"/>
            <a:ext cx="326529" cy="337929"/>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sp>
        <p:nvSpPr>
          <p:cNvPr id="27" name="Text Box 83">
            <a:extLst>
              <a:ext uri="{FF2B5EF4-FFF2-40B4-BE49-F238E27FC236}">
                <a16:creationId xmlns:a16="http://schemas.microsoft.com/office/drawing/2014/main" id="{7B47EE39-4B2E-4D57-9419-001807003A74}"/>
              </a:ext>
            </a:extLst>
          </p:cNvPr>
          <p:cNvSpPr txBox="1">
            <a:spLocks noChangeArrowheads="1"/>
          </p:cNvSpPr>
          <p:nvPr/>
        </p:nvSpPr>
        <p:spPr bwMode="auto">
          <a:xfrm>
            <a:off x="1763748" y="1794371"/>
            <a:ext cx="1152068" cy="338485"/>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Hoogte 80</a:t>
            </a:r>
            <a:endParaRPr kumimoji="0" lang="nl-NL" sz="16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40" name="Text Box 83">
            <a:extLst>
              <a:ext uri="{FF2B5EF4-FFF2-40B4-BE49-F238E27FC236}">
                <a16:creationId xmlns:a16="http://schemas.microsoft.com/office/drawing/2014/main" id="{14284103-7EFA-4BA2-9CAB-ABA9AFAE399A}"/>
              </a:ext>
            </a:extLst>
          </p:cNvPr>
          <p:cNvSpPr txBox="1">
            <a:spLocks noChangeArrowheads="1"/>
          </p:cNvSpPr>
          <p:nvPr/>
        </p:nvSpPr>
        <p:spPr bwMode="auto">
          <a:xfrm>
            <a:off x="7856703" y="1826658"/>
            <a:ext cx="517200" cy="351846"/>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A12</a:t>
            </a:r>
            <a:endParaRPr kumimoji="0" lang="nl-NL" sz="16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42" name="Text Box 83">
            <a:extLst>
              <a:ext uri="{FF2B5EF4-FFF2-40B4-BE49-F238E27FC236}">
                <a16:creationId xmlns:a16="http://schemas.microsoft.com/office/drawing/2014/main" id="{7FBB1A10-BEC3-434D-8215-A85CAA995811}"/>
              </a:ext>
            </a:extLst>
          </p:cNvPr>
          <p:cNvSpPr txBox="1">
            <a:spLocks noChangeArrowheads="1"/>
          </p:cNvSpPr>
          <p:nvPr/>
        </p:nvSpPr>
        <p:spPr bwMode="auto">
          <a:xfrm>
            <a:off x="8018241" y="3171820"/>
            <a:ext cx="623550" cy="427490"/>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2000" b="1" i="0" u="none" strike="noStrike" cap="none" normalizeH="0" baseline="0" dirty="0">
                <a:ln>
                  <a:noFill/>
                </a:ln>
                <a:effectLst>
                  <a:outerShdw blurRad="38100" dist="38100" dir="2700000" algn="tl">
                    <a:srgbClr val="000000">
                      <a:alpha val="43137"/>
                    </a:srgbClr>
                  </a:outerShdw>
                </a:effectLst>
                <a:latin typeface="Calibri" pitchFamily="34" charset="0"/>
                <a:cs typeface="Arial" pitchFamily="34" charset="0"/>
              </a:rPr>
              <a:t>A12</a:t>
            </a:r>
            <a:endParaRPr kumimoji="0" lang="nl-NL" sz="2000" b="0" i="0" u="none" strike="noStrike" cap="none" normalizeH="0" baseline="0" dirty="0">
              <a:ln>
                <a:noFill/>
              </a:ln>
              <a:effectLst>
                <a:outerShdw blurRad="38100" dist="38100" dir="2700000" algn="tl">
                  <a:srgbClr val="000000">
                    <a:alpha val="43137"/>
                  </a:srgbClr>
                </a:outerShdw>
              </a:effectLst>
              <a:latin typeface="Arial" pitchFamily="34" charset="0"/>
              <a:cs typeface="Arial" pitchFamily="34" charset="0"/>
            </a:endParaRPr>
          </a:p>
        </p:txBody>
      </p:sp>
      <p:sp>
        <p:nvSpPr>
          <p:cNvPr id="43" name="Text Box 78">
            <a:extLst>
              <a:ext uri="{FF2B5EF4-FFF2-40B4-BE49-F238E27FC236}">
                <a16:creationId xmlns:a16="http://schemas.microsoft.com/office/drawing/2014/main" id="{96D1FD5E-3740-4CC8-ACF0-F25C972F79AE}"/>
              </a:ext>
            </a:extLst>
          </p:cNvPr>
          <p:cNvSpPr txBox="1">
            <a:spLocks noChangeArrowheads="1"/>
          </p:cNvSpPr>
          <p:nvPr/>
        </p:nvSpPr>
        <p:spPr bwMode="auto">
          <a:xfrm>
            <a:off x="4283968" y="4314582"/>
            <a:ext cx="1581560" cy="338554"/>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600" b="1" i="0" u="none" strike="noStrike" cap="none" normalizeH="0" baseline="0" dirty="0">
                <a:ln>
                  <a:noFill/>
                </a:ln>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sportvelden</a:t>
            </a:r>
          </a:p>
        </p:txBody>
      </p:sp>
      <p:grpSp>
        <p:nvGrpSpPr>
          <p:cNvPr id="2" name="Groep 1">
            <a:extLst>
              <a:ext uri="{FF2B5EF4-FFF2-40B4-BE49-F238E27FC236}">
                <a16:creationId xmlns:a16="http://schemas.microsoft.com/office/drawing/2014/main" id="{F1584574-0CF4-478B-8648-88C16D446AD0}"/>
              </a:ext>
            </a:extLst>
          </p:cNvPr>
          <p:cNvGrpSpPr/>
          <p:nvPr/>
        </p:nvGrpSpPr>
        <p:grpSpPr>
          <a:xfrm>
            <a:off x="7042477" y="946951"/>
            <a:ext cx="1945031" cy="790158"/>
            <a:chOff x="106689" y="5949280"/>
            <a:chExt cx="1945031" cy="790158"/>
          </a:xfrm>
        </p:grpSpPr>
        <p:sp>
          <p:nvSpPr>
            <p:cNvPr id="33" name="Tijdelijke aanduiding voor inhoud 2">
              <a:extLst>
                <a:ext uri="{FF2B5EF4-FFF2-40B4-BE49-F238E27FC236}">
                  <a16:creationId xmlns:a16="http://schemas.microsoft.com/office/drawing/2014/main" id="{97B3DBC7-47A1-4C85-9A03-5C2451F8CF39}"/>
                </a:ext>
              </a:extLst>
            </p:cNvPr>
            <p:cNvSpPr txBox="1">
              <a:spLocks/>
            </p:cNvSpPr>
            <p:nvPr/>
          </p:nvSpPr>
          <p:spPr>
            <a:xfrm>
              <a:off x="106689" y="5949280"/>
              <a:ext cx="1945031" cy="790158"/>
            </a:xfrm>
            <a:prstGeom prst="rect">
              <a:avLst/>
            </a:prstGeom>
            <a:solidFill>
              <a:srgbClr val="663300">
                <a:alpha val="69000"/>
              </a:srgbClr>
            </a:solidFill>
            <a:ln>
              <a:noFill/>
            </a:ln>
          </p:spPr>
          <p:txBody>
            <a:bodyPr vert="horz" lIns="0" rIns="18288">
              <a:noAutofit/>
            </a:bodyPr>
            <a:lstStyle/>
            <a:p>
              <a:pPr marL="92075" marR="45720" lvl="0" indent="447675" defTabSz="914400" rtl="0" eaLnBrk="1" fontAlgn="auto" latinLnBrk="0" hangingPunct="1">
                <a:spcAft>
                  <a:spcPts val="0"/>
                </a:spcAft>
                <a:buClr>
                  <a:schemeClr val="accent3"/>
                </a:buClr>
                <a:buSzPct val="95000"/>
                <a:buFont typeface="Wingdings 2"/>
                <a:buNone/>
                <a:tabLst/>
                <a:defRPr/>
              </a:pPr>
              <a:endParaRPr lang="nl-NL" sz="900" b="1" dirty="0">
                <a:solidFill>
                  <a:srgbClr val="FFFFCC"/>
                </a:solidFill>
                <a:effectLst>
                  <a:outerShdw blurRad="38100" dist="38100" dir="2700000" algn="tl">
                    <a:srgbClr val="000000">
                      <a:alpha val="43137"/>
                    </a:srgbClr>
                  </a:outerShdw>
                </a:effectLst>
                <a:latin typeface="Calibri" pitchFamily="34" charset="0"/>
              </a:endParaRPr>
            </a:p>
            <a:p>
              <a:pPr marL="719138" marR="45720" lvl="0" indent="-88900" defTabSz="914400" rtl="0" eaLnBrk="1" fontAlgn="auto" latinLnBrk="0" hangingPunct="1">
                <a:lnSpc>
                  <a:spcPts val="1500"/>
                </a:lnSpc>
                <a:spcAft>
                  <a:spcPts val="0"/>
                </a:spcAft>
                <a:buClr>
                  <a:schemeClr val="accent3"/>
                </a:buClr>
                <a:buSzPct val="95000"/>
                <a:buFont typeface="Wingdings 2"/>
                <a:buNone/>
                <a:tabLst/>
                <a:defRPr/>
              </a:pPr>
              <a:r>
                <a:rPr kumimoji="0" lang="nl-NL" i="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 </a:t>
              </a:r>
              <a:r>
                <a:rPr lang="nl-NL" sz="1200" b="1" i="1" dirty="0">
                  <a:solidFill>
                    <a:srgbClr val="FFFFCC"/>
                  </a:solidFill>
                  <a:effectLst>
                    <a:outerShdw blurRad="38100" dist="38100" dir="2700000" algn="tl">
                      <a:srgbClr val="000000">
                        <a:alpha val="43137"/>
                      </a:srgbClr>
                    </a:outerShdw>
                  </a:effectLst>
                  <a:latin typeface="Calibri" pitchFamily="34" charset="0"/>
                </a:rPr>
                <a:t>  </a:t>
              </a:r>
              <a:r>
                <a:rPr kumimoji="0" lang="nl-NL" sz="1200" b="1" i="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verstoring door  afgraving of stort</a:t>
              </a:r>
            </a:p>
            <a:p>
              <a:pPr marL="92075" marR="45720" lvl="0" indent="538163" defTabSz="914400" rtl="0" eaLnBrk="1" fontAlgn="auto" latinLnBrk="0" hangingPunct="1">
                <a:spcAft>
                  <a:spcPts val="0"/>
                </a:spcAft>
                <a:buClr>
                  <a:schemeClr val="accent3"/>
                </a:buClr>
                <a:buSzPct val="95000"/>
                <a:buFont typeface="Wingdings 2"/>
                <a:buNone/>
                <a:tabLst/>
                <a:defRPr/>
              </a:pPr>
              <a:endParaRPr kumimoji="0" lang="nl-NL"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endParaRPr>
            </a:p>
          </p:txBody>
        </p:sp>
        <p:pic>
          <p:nvPicPr>
            <p:cNvPr id="44" name="Picture 4" descr="Digging Icon Images, Stock Photos &amp; Vectors | Shutterstock">
              <a:extLst>
                <a:ext uri="{FF2B5EF4-FFF2-40B4-BE49-F238E27FC236}">
                  <a16:creationId xmlns:a16="http://schemas.microsoft.com/office/drawing/2014/main" id="{81968FCE-8A47-45D1-9316-8726125CFA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251520" y="6107112"/>
              <a:ext cx="358291" cy="418232"/>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grpSp>
      <p:sp>
        <p:nvSpPr>
          <p:cNvPr id="45" name="Tijdelijke aanduiding voor inhoud 2">
            <a:extLst>
              <a:ext uri="{FF2B5EF4-FFF2-40B4-BE49-F238E27FC236}">
                <a16:creationId xmlns:a16="http://schemas.microsoft.com/office/drawing/2014/main" id="{17DE04AC-C692-4753-A705-DB8F48C73BFB}"/>
              </a:ext>
            </a:extLst>
          </p:cNvPr>
          <p:cNvSpPr txBox="1">
            <a:spLocks/>
          </p:cNvSpPr>
          <p:nvPr/>
        </p:nvSpPr>
        <p:spPr>
          <a:xfrm>
            <a:off x="86693" y="4243323"/>
            <a:ext cx="2648979" cy="2570053"/>
          </a:xfrm>
          <a:prstGeom prst="rect">
            <a:avLst/>
          </a:prstGeom>
          <a:solidFill>
            <a:srgbClr val="100D43">
              <a:alpha val="85000"/>
            </a:srgbClr>
          </a:solidFill>
          <a:ln>
            <a:noFill/>
          </a:ln>
        </p:spPr>
        <p:txBody>
          <a:bodyPr vert="horz" lIns="0" rIns="18288">
            <a:noAutofit/>
          </a:bodyPr>
          <a:lstStyle/>
          <a:p>
            <a:pPr marL="177800" marR="45720" lvl="0" defTabSz="914400" rtl="0" eaLnBrk="1" fontAlgn="auto" latinLnBrk="0" hangingPunct="1">
              <a:lnSpc>
                <a:spcPts val="800"/>
              </a:lnSpc>
              <a:spcAft>
                <a:spcPts val="0"/>
              </a:spcAft>
              <a:buClr>
                <a:schemeClr val="accent3"/>
              </a:buClr>
              <a:buSzPct val="95000"/>
              <a:buFont typeface="Wingdings 2"/>
              <a:buNone/>
              <a:tabLst/>
              <a:defRPr/>
            </a:pPr>
            <a:r>
              <a:rPr kumimoji="0" lang="nl-NL" sz="800" b="1" i="1" u="none" strike="noStrike" kern="1200" cap="none" spc="0" normalizeH="0" baseline="0" noProof="0" dirty="0" err="1">
                <a:ln>
                  <a:noFill/>
                </a:ln>
                <a:solidFill>
                  <a:srgbClr val="100D43"/>
                </a:solidFill>
                <a:effectLst>
                  <a:outerShdw blurRad="38100" dist="38100" dir="2700000" algn="tl">
                    <a:srgbClr val="000000">
                      <a:alpha val="43137"/>
                    </a:srgbClr>
                  </a:outerShdw>
                </a:effectLst>
                <a:uLnTx/>
                <a:uFillTx/>
                <a:latin typeface="Calibri" pitchFamily="34" charset="0"/>
              </a:rPr>
              <a:t>dd</a:t>
            </a:r>
            <a:endParaRPr kumimoji="0" lang="nl-NL" sz="800" b="1" i="1" u="none" strike="noStrike" kern="1200" cap="none" spc="0" normalizeH="0" baseline="0" noProof="0" dirty="0">
              <a:ln>
                <a:noFill/>
              </a:ln>
              <a:solidFill>
                <a:srgbClr val="100D43"/>
              </a:solidFill>
              <a:effectLst>
                <a:outerShdw blurRad="38100" dist="38100" dir="2700000" algn="tl">
                  <a:srgbClr val="000000">
                    <a:alpha val="43137"/>
                  </a:srgbClr>
                </a:outerShdw>
              </a:effectLst>
              <a:uLnTx/>
              <a:uFillTx/>
              <a:latin typeface="Calibri" pitchFamily="34" charset="0"/>
            </a:endParaRPr>
          </a:p>
          <a:p>
            <a:pPr marL="177800" marR="45720" lvl="0" defTabSz="914400" rtl="0" eaLnBrk="1" fontAlgn="auto" latinLnBrk="0" hangingPunct="1">
              <a:lnSpc>
                <a:spcPts val="1700"/>
              </a:lnSpc>
              <a:spcAft>
                <a:spcPts val="0"/>
              </a:spcAft>
              <a:buClr>
                <a:schemeClr val="accent3"/>
              </a:buClr>
              <a:buSzPct val="95000"/>
              <a:buFont typeface="Wingdings 2"/>
              <a:buNone/>
              <a:tabLst/>
              <a:defRPr/>
            </a:pPr>
            <a:r>
              <a:rPr kumimoji="0" lang="nl-NL" sz="1600" b="1" i="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Landschapsverduistering (2)</a:t>
            </a:r>
          </a:p>
          <a:p>
            <a:pPr marL="177800" marR="45720" lvl="0" defTabSz="914400" rtl="0" eaLnBrk="1" fontAlgn="auto" latinLnBrk="0" hangingPunct="1">
              <a:lnSpc>
                <a:spcPts val="1700"/>
              </a:lnSpc>
              <a:spcBef>
                <a:spcPts val="600"/>
              </a:spcBef>
              <a:spcAft>
                <a:spcPts val="0"/>
              </a:spcAft>
              <a:buClr>
                <a:schemeClr val="accent3"/>
              </a:buClr>
              <a:buSzPct val="95000"/>
              <a:buFont typeface="Wingdings 2"/>
              <a:buNone/>
              <a:tabLst/>
              <a:defRPr/>
            </a:pPr>
            <a:r>
              <a:rPr kumimoji="0" lang="nl-NL" sz="150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Na de omvangrijke zandafgravingen t.b.v. </a:t>
            </a:r>
            <a:r>
              <a:rPr lang="nl-NL" sz="1500" dirty="0">
                <a:solidFill>
                  <a:srgbClr val="FFFFCC"/>
                </a:solidFill>
                <a:effectLst>
                  <a:outerShdw blurRad="38100" dist="38100" dir="2700000" algn="tl">
                    <a:srgbClr val="000000">
                      <a:alpha val="43137"/>
                    </a:srgbClr>
                  </a:outerShdw>
                </a:effectLst>
                <a:latin typeface="Calibri" pitchFamily="34" charset="0"/>
              </a:rPr>
              <a:t>de aanleg van De Paasberg e.a. </a:t>
            </a:r>
            <a:r>
              <a:rPr kumimoji="0" lang="nl-NL" sz="150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volgde de constructie van </a:t>
            </a:r>
            <a:r>
              <a:rPr kumimoji="0" lang="nl-NL" sz="1500" u="none" strike="noStrike" kern="120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itchFamily="34" charset="0"/>
              </a:rPr>
              <a:t>rijks-weg</a:t>
            </a:r>
            <a:r>
              <a:rPr kumimoji="0" lang="nl-NL" sz="150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 A12 en de sportvelden in het Beekdal. Hierdoor werd de kwetsbaarheid van de oostelijke Groene Wig verder vergroot.  </a:t>
            </a:r>
          </a:p>
          <a:p>
            <a:pPr marL="177800" marR="45720" lvl="0" defTabSz="914400" rtl="0" eaLnBrk="1" fontAlgn="auto" latinLnBrk="0" hangingPunct="1">
              <a:lnSpc>
                <a:spcPts val="1800"/>
              </a:lnSpc>
              <a:spcAft>
                <a:spcPts val="0"/>
              </a:spcAft>
              <a:buClr>
                <a:schemeClr val="accent3"/>
              </a:buClr>
              <a:buSzPct val="95000"/>
              <a:buFont typeface="Wingdings 2"/>
              <a:buNone/>
              <a:tabLst/>
              <a:defRPr/>
            </a:pPr>
            <a:r>
              <a:rPr kumimoji="0" lang="nl-NL" sz="160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rPr>
              <a:t> </a:t>
            </a:r>
            <a:endParaRPr kumimoji="0" lang="nl-NL"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endParaRPr>
          </a:p>
        </p:txBody>
      </p:sp>
      <p:sp>
        <p:nvSpPr>
          <p:cNvPr id="46" name="Text Box 78">
            <a:extLst>
              <a:ext uri="{FF2B5EF4-FFF2-40B4-BE49-F238E27FC236}">
                <a16:creationId xmlns:a16="http://schemas.microsoft.com/office/drawing/2014/main" id="{365FA78C-204C-4649-A98F-D8711FE3106C}"/>
              </a:ext>
            </a:extLst>
          </p:cNvPr>
          <p:cNvSpPr txBox="1">
            <a:spLocks noChangeArrowheads="1"/>
          </p:cNvSpPr>
          <p:nvPr/>
        </p:nvSpPr>
        <p:spPr bwMode="auto">
          <a:xfrm>
            <a:off x="6809642" y="2730406"/>
            <a:ext cx="1595237" cy="338554"/>
          </a:xfrm>
          <a:prstGeom prst="rect">
            <a:avLst/>
          </a:prstGeom>
          <a:noFill/>
          <a:ln w="317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lang="nl-NL"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
            </a:r>
            <a:r>
              <a:rPr kumimoji="0" lang="nl-NL" sz="1600" b="1" i="0" u="none" strike="noStrike" cap="none" normalizeH="0" baseline="0" dirty="0">
                <a:ln>
                  <a:noFill/>
                </a:ln>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 Beekdalflats</a:t>
            </a:r>
          </a:p>
        </p:txBody>
      </p:sp>
      <p:pic>
        <p:nvPicPr>
          <p:cNvPr id="48" name="Picture 4" descr="Digging Icon Images, Stock Photos &amp; Vectors | Shutterstock">
            <a:extLst>
              <a:ext uri="{FF2B5EF4-FFF2-40B4-BE49-F238E27FC236}">
                <a16:creationId xmlns:a16="http://schemas.microsoft.com/office/drawing/2014/main" id="{D9311453-4BBD-4C43-9EF2-9834BACA61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98" t="15670" r="16183" b="20799"/>
          <a:stretch/>
        </p:blipFill>
        <p:spPr bwMode="auto">
          <a:xfrm>
            <a:off x="8110280" y="2204864"/>
            <a:ext cx="278144" cy="287855"/>
          </a:xfrm>
          <a:prstGeom prst="rect">
            <a:avLst/>
          </a:prstGeom>
          <a:noFill/>
          <a:effectLst>
            <a:outerShdw blurRad="50800" dist="38100" dir="2700000" sx="111000" sy="111000" algn="tl" rotWithShape="0">
              <a:schemeClr val="bg1">
                <a:alpha val="63000"/>
              </a:schemeClr>
            </a:outerShdw>
          </a:effectLst>
          <a:extLst>
            <a:ext uri="{909E8E84-426E-40DD-AFC4-6F175D3DCCD1}">
              <a14:hiddenFill xmlns:a14="http://schemas.microsoft.com/office/drawing/2010/main">
                <a:solidFill>
                  <a:srgbClr val="FFFFFF"/>
                </a:solidFill>
              </a14:hiddenFill>
            </a:ext>
          </a:extLst>
        </p:spPr>
      </p:pic>
      <p:pic>
        <p:nvPicPr>
          <p:cNvPr id="49" name="Afbeelding 48" descr="images (1).jpg">
            <a:extLst>
              <a:ext uri="{FF2B5EF4-FFF2-40B4-BE49-F238E27FC236}">
                <a16:creationId xmlns:a16="http://schemas.microsoft.com/office/drawing/2014/main" id="{7298497C-0464-410D-9755-0E80B76D5864}"/>
              </a:ext>
            </a:extLst>
          </p:cNvPr>
          <p:cNvPicPr>
            <a:picLocks noChangeAspect="1"/>
          </p:cNvPicPr>
          <p:nvPr/>
        </p:nvPicPr>
        <p:blipFill>
          <a:blip r:embed="rId5" cstate="print">
            <a:duotone>
              <a:prstClr val="black"/>
              <a:srgbClr val="D9C3A5">
                <a:tint val="50000"/>
                <a:satMod val="180000"/>
              </a:srgbClr>
            </a:duotone>
          </a:blip>
          <a:stretch>
            <a:fillRect/>
          </a:stretch>
        </p:blipFill>
        <p:spPr>
          <a:xfrm>
            <a:off x="8269000" y="5634160"/>
            <a:ext cx="767496" cy="1114613"/>
          </a:xfrm>
          <a:prstGeom prst="rect">
            <a:avLst/>
          </a:prstGeom>
          <a:ln>
            <a:noFill/>
          </a:ln>
          <a:effectLst>
            <a:outerShdw blurRad="50800" dist="50800" dir="5400000" sx="1000" sy="1000" algn="ctr" rotWithShape="0">
              <a:schemeClr val="tx1">
                <a:lumMod val="65000"/>
                <a:alpha val="81000"/>
              </a:schemeClr>
            </a:outerShdw>
          </a:effectLst>
          <a:scene3d>
            <a:camera prst="orthographicFront">
              <a:rot lat="0" lon="21599971" rev="0"/>
            </a:camera>
            <a:lightRig rig="threePt" dir="t"/>
          </a:scene3d>
          <a:sp3d>
            <a:bevelT/>
          </a:sp3d>
        </p:spPr>
      </p:pic>
      <p:sp>
        <p:nvSpPr>
          <p:cNvPr id="51" name="Gedachtewolkje: wolk 50">
            <a:extLst>
              <a:ext uri="{FF2B5EF4-FFF2-40B4-BE49-F238E27FC236}">
                <a16:creationId xmlns:a16="http://schemas.microsoft.com/office/drawing/2014/main" id="{3AC47BFB-B494-4B29-834A-C6AED5B55B26}"/>
              </a:ext>
            </a:extLst>
          </p:cNvPr>
          <p:cNvSpPr/>
          <p:nvPr/>
        </p:nvSpPr>
        <p:spPr>
          <a:xfrm>
            <a:off x="6692351" y="4494629"/>
            <a:ext cx="2308173" cy="1018890"/>
          </a:xfrm>
          <a:prstGeom prst="cloudCallout">
            <a:avLst>
              <a:gd name="adj1" fmla="val 27618"/>
              <a:gd name="adj2" fmla="val 66364"/>
            </a:avLst>
          </a:prstGeom>
          <a:solidFill>
            <a:srgbClr val="F5E7DF">
              <a:alpha val="8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ekstvak 52">
            <a:extLst>
              <a:ext uri="{FF2B5EF4-FFF2-40B4-BE49-F238E27FC236}">
                <a16:creationId xmlns:a16="http://schemas.microsoft.com/office/drawing/2014/main" id="{ACF4B8F3-E6E6-40D0-A3F8-9F82EEB64D06}"/>
              </a:ext>
            </a:extLst>
          </p:cNvPr>
          <p:cNvSpPr txBox="1"/>
          <p:nvPr/>
        </p:nvSpPr>
        <p:spPr>
          <a:xfrm>
            <a:off x="6952062" y="4653136"/>
            <a:ext cx="1809282" cy="669414"/>
          </a:xfrm>
          <a:prstGeom prst="rect">
            <a:avLst/>
          </a:prstGeom>
          <a:noFill/>
          <a:ln>
            <a:noFill/>
          </a:ln>
          <a:scene3d>
            <a:camera prst="orthographicFront"/>
            <a:lightRig rig="threePt" dir="t"/>
          </a:scene3d>
          <a:sp3d>
            <a:bevelT/>
          </a:sp3d>
        </p:spPr>
        <p:txBody>
          <a:bodyPr wrap="square" rtlCol="0">
            <a:spAutoFit/>
          </a:bodyPr>
          <a:lstStyle/>
          <a:p>
            <a:pPr algn="ctr">
              <a:lnSpc>
                <a:spcPts val="1500"/>
              </a:lnSpc>
            </a:pPr>
            <a:r>
              <a:rPr lang="nl-NL" sz="1400" i="1" dirty="0" err="1">
                <a:solidFill>
                  <a:schemeClr val="bg1"/>
                </a:solidFill>
              </a:rPr>
              <a:t>Pffff</a:t>
            </a:r>
            <a:r>
              <a:rPr lang="nl-NL" sz="1400" i="1" dirty="0">
                <a:solidFill>
                  <a:schemeClr val="bg1"/>
                </a:solidFill>
              </a:rPr>
              <a:t>, wat een rommeltje!  ik moet snel een list verzinnen…</a:t>
            </a:r>
          </a:p>
        </p:txBody>
      </p:sp>
      <p:sp>
        <p:nvSpPr>
          <p:cNvPr id="54" name="Rechthoek 53">
            <a:extLst>
              <a:ext uri="{FF2B5EF4-FFF2-40B4-BE49-F238E27FC236}">
                <a16:creationId xmlns:a16="http://schemas.microsoft.com/office/drawing/2014/main" id="{98FFEEDB-033C-4D98-9218-317D1B8A7AE5}"/>
              </a:ext>
            </a:extLst>
          </p:cNvPr>
          <p:cNvSpPr/>
          <p:nvPr/>
        </p:nvSpPr>
        <p:spPr>
          <a:xfrm>
            <a:off x="5460693" y="5373216"/>
            <a:ext cx="144015" cy="227675"/>
          </a:xfrm>
          <a:prstGeom prst="rect">
            <a:avLst/>
          </a:prstGeom>
          <a:solidFill>
            <a:srgbClr val="FF0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Tijdelijke aanduiding voor inhoud 2">
            <a:extLst>
              <a:ext uri="{FF2B5EF4-FFF2-40B4-BE49-F238E27FC236}">
                <a16:creationId xmlns:a16="http://schemas.microsoft.com/office/drawing/2014/main" id="{E7B93D69-A73C-4BC4-AE03-DB08DDC50B8F}"/>
              </a:ext>
            </a:extLst>
          </p:cNvPr>
          <p:cNvSpPr txBox="1">
            <a:spLocks/>
          </p:cNvSpPr>
          <p:nvPr/>
        </p:nvSpPr>
        <p:spPr>
          <a:xfrm>
            <a:off x="4430588" y="5069937"/>
            <a:ext cx="1773855" cy="375287"/>
          </a:xfrm>
          <a:prstGeom prst="rect">
            <a:avLst/>
          </a:prstGeom>
          <a:solidFill>
            <a:schemeClr val="tx1">
              <a:alpha val="31000"/>
            </a:schemeClr>
          </a:solidFill>
          <a:ln w="25400">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nSpc>
                <a:spcPts val="1800"/>
              </a:lnSpc>
              <a:buClr>
                <a:srgbClr val="FFFFCC"/>
              </a:buClr>
              <a:buSzPct val="100000"/>
              <a:defRPr/>
            </a:pPr>
            <a:r>
              <a:rPr lang="nl-NL" sz="1400"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beoogde bouwlocatie                          </a:t>
            </a:r>
            <a:endParaRPr kumimoji="0" lang="nl-NL" sz="140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50" name="Tijdelijke aanduiding voor inhoud 2">
            <a:extLst>
              <a:ext uri="{FF2B5EF4-FFF2-40B4-BE49-F238E27FC236}">
                <a16:creationId xmlns:a16="http://schemas.microsoft.com/office/drawing/2014/main" id="{321DBC1F-39BE-4AE3-BFDB-5DB68485E345}"/>
              </a:ext>
            </a:extLst>
          </p:cNvPr>
          <p:cNvSpPr txBox="1">
            <a:spLocks/>
          </p:cNvSpPr>
          <p:nvPr/>
        </p:nvSpPr>
        <p:spPr>
          <a:xfrm>
            <a:off x="-36512" y="-27384"/>
            <a:ext cx="9088450" cy="822769"/>
          </a:xfrm>
          <a:prstGeom prst="rect">
            <a:avLst/>
          </a:prstGeom>
          <a:solidFill>
            <a:srgbClr val="001D58">
              <a:alpha val="72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5720" lvl="0" algn="ctr" defTabSz="914400" rtl="0" eaLnBrk="1" fontAlgn="auto" latinLnBrk="0" hangingPunct="1">
              <a:lnSpc>
                <a:spcPts val="5200"/>
              </a:lnSpc>
              <a:spcAft>
                <a:spcPts val="0"/>
              </a:spcAft>
              <a:buClr>
                <a:schemeClr val="accent3"/>
              </a:buClr>
              <a:buSzPct val="95000"/>
              <a:buFont typeface="Wingdings 2"/>
              <a:buNone/>
              <a:tabLst/>
              <a:defRPr/>
            </a:pPr>
            <a:r>
              <a:rPr lang="nl-NL" sz="2800" b="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nl-NL" sz="2600" b="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Zandafgravingen in oostelijke </a:t>
            </a:r>
            <a:r>
              <a:rPr lang="nl-NL" sz="2600" b="1" i="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Groene Wig (2)</a:t>
            </a:r>
            <a:r>
              <a:rPr lang="nl-NL" sz="2600" b="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nl-NL" sz="2600" b="1" u="none" strike="noStrike" kern="1200" cap="none" spc="0" normalizeH="0" baseline="0" noProof="0" dirty="0">
              <a:ln>
                <a:noFill/>
              </a:ln>
              <a:solidFill>
                <a:srgbClr val="FFE547"/>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39" name="Picture 4" descr="C:\Users\hennemann\AppData\Local\Microsoft\Windows\Temporary Internet Files\Content.IE5\3ABSRX7M\MC900285880[1].wmf">
            <a:extLst>
              <a:ext uri="{FF2B5EF4-FFF2-40B4-BE49-F238E27FC236}">
                <a16:creationId xmlns:a16="http://schemas.microsoft.com/office/drawing/2014/main" id="{91E1447C-57A6-44D2-B793-1D0608CB90BC}"/>
              </a:ext>
            </a:extLst>
          </p:cNvPr>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82009" y="118562"/>
            <a:ext cx="1273418" cy="122220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009D399E-E494-4494-9DF3-93CB4BE9571D}"/>
              </a:ext>
            </a:extLst>
          </p:cNvPr>
          <p:cNvPicPr>
            <a:picLocks noChangeAspect="1"/>
          </p:cNvPicPr>
          <p:nvPr/>
        </p:nvPicPr>
        <p:blipFill rotWithShape="1">
          <a:blip r:embed="rId2"/>
          <a:srcRect l="65693" t="30878" r="12201" b="19562"/>
          <a:stretch/>
        </p:blipFill>
        <p:spPr>
          <a:xfrm>
            <a:off x="121004" y="980809"/>
            <a:ext cx="4595012" cy="5472607"/>
          </a:xfrm>
          <a:prstGeom prst="rect">
            <a:avLst/>
          </a:prstGeom>
        </p:spPr>
      </p:pic>
      <p:sp>
        <p:nvSpPr>
          <p:cNvPr id="2" name="AutoShape 2">
            <a:extLst>
              <a:ext uri="{FF2B5EF4-FFF2-40B4-BE49-F238E27FC236}">
                <a16:creationId xmlns:a16="http://schemas.microsoft.com/office/drawing/2014/main" id="{87619ACE-47B4-4CAA-B293-97CA54D096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5EA4C74F-6008-44EE-96CF-DAEAA5B6C5B3}"/>
              </a:ext>
            </a:extLst>
          </p:cNvPr>
          <p:cNvPicPr>
            <a:picLocks noChangeAspect="1"/>
          </p:cNvPicPr>
          <p:nvPr/>
        </p:nvPicPr>
        <p:blipFill rotWithShape="1">
          <a:blip r:embed="rId3"/>
          <a:srcRect l="64962" t="34549" r="8263" b="10965"/>
          <a:stretch/>
        </p:blipFill>
        <p:spPr>
          <a:xfrm>
            <a:off x="5508104" y="2873695"/>
            <a:ext cx="3554544" cy="3842749"/>
          </a:xfrm>
          <a:prstGeom prst="rect">
            <a:avLst/>
          </a:prstGeom>
        </p:spPr>
      </p:pic>
      <p:sp>
        <p:nvSpPr>
          <p:cNvPr id="15" name="Tijdelijke aanduiding voor inhoud 2">
            <a:extLst>
              <a:ext uri="{FF2B5EF4-FFF2-40B4-BE49-F238E27FC236}">
                <a16:creationId xmlns:a16="http://schemas.microsoft.com/office/drawing/2014/main" id="{36A37967-52D2-4EDE-BADE-83318DA7A690}"/>
              </a:ext>
            </a:extLst>
          </p:cNvPr>
          <p:cNvSpPr txBox="1">
            <a:spLocks/>
          </p:cNvSpPr>
          <p:nvPr/>
        </p:nvSpPr>
        <p:spPr>
          <a:xfrm>
            <a:off x="4788024" y="1006383"/>
            <a:ext cx="4274624" cy="2134585"/>
          </a:xfrm>
          <a:prstGeom prst="rect">
            <a:avLst/>
          </a:prstGeom>
          <a:solidFill>
            <a:srgbClr val="100D43">
              <a:alpha val="74902"/>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1800"/>
              </a:lnSpc>
              <a:spcBef>
                <a:spcPts val="600"/>
              </a:spcBef>
              <a:spcAft>
                <a:spcPts val="0"/>
              </a:spcAft>
              <a:buClr>
                <a:schemeClr val="accent3"/>
              </a:buClr>
              <a:buSzPct val="95000"/>
              <a:buFont typeface="Wingdings 2"/>
              <a:buNone/>
              <a:tabLst/>
              <a:defRPr/>
            </a:pPr>
            <a:r>
              <a:rPr lang="nl-NL" sz="1700" b="1" dirty="0">
                <a:solidFill>
                  <a:srgbClr val="FFFF99"/>
                </a:solidFill>
                <a:latin typeface="Calibri" panose="020F0502020204030204" pitchFamily="34" charset="0"/>
                <a:ea typeface="Calibri" panose="020F0502020204030204" pitchFamily="34" charset="0"/>
              </a:rPr>
              <a:t>a) Bouwplannen Insula Dei </a:t>
            </a:r>
          </a:p>
          <a:p>
            <a:pPr marL="180975" marR="45720">
              <a:lnSpc>
                <a:spcPts val="1800"/>
              </a:lnSpc>
              <a:spcBef>
                <a:spcPts val="300"/>
              </a:spcBef>
              <a:buClr>
                <a:schemeClr val="accent3"/>
              </a:buClr>
              <a:buSzPct val="95000"/>
              <a:defRPr/>
            </a:pPr>
            <a:r>
              <a:rPr lang="nl-NL" sz="1600" dirty="0">
                <a:solidFill>
                  <a:srgbClr val="FFFF99"/>
                </a:solidFill>
                <a:latin typeface="Calibri" panose="020F0502020204030204" pitchFamily="34" charset="0"/>
                <a:ea typeface="Calibri" panose="020F0502020204030204" pitchFamily="34" charset="0"/>
              </a:rPr>
              <a:t>Bouwlocatie is gelegen bovenop de </a:t>
            </a:r>
            <a:r>
              <a:rPr lang="nl-NL" sz="1600" dirty="0" err="1">
                <a:solidFill>
                  <a:srgbClr val="FFFF99"/>
                </a:solidFill>
                <a:latin typeface="Calibri" panose="020F0502020204030204" pitchFamily="34" charset="0"/>
                <a:ea typeface="Calibri" panose="020F0502020204030204" pitchFamily="34" charset="0"/>
              </a:rPr>
              <a:t>stuwwalrug</a:t>
            </a:r>
            <a:r>
              <a:rPr lang="nl-NL" sz="1600" dirty="0">
                <a:solidFill>
                  <a:srgbClr val="FFFF99"/>
                </a:solidFill>
                <a:latin typeface="Calibri" panose="020F0502020204030204" pitchFamily="34" charset="0"/>
                <a:ea typeface="Calibri" panose="020F0502020204030204" pitchFamily="34" charset="0"/>
              </a:rPr>
              <a:t> en grenst direct aan Roemer Visscherstraat (De Paasberg) en Bernhardlaan (De Paasberg / Angerenstein).</a:t>
            </a:r>
          </a:p>
          <a:p>
            <a:pPr marL="180975" marR="45720">
              <a:lnSpc>
                <a:spcPts val="1800"/>
              </a:lnSpc>
              <a:spcBef>
                <a:spcPts val="600"/>
              </a:spcBef>
              <a:buClr>
                <a:schemeClr val="accent3"/>
              </a:buClr>
              <a:buSzPct val="95000"/>
              <a:defRPr/>
            </a:pPr>
            <a:r>
              <a:rPr lang="nl-NL" sz="1600" dirty="0">
                <a:solidFill>
                  <a:srgbClr val="FFFF99"/>
                </a:solidFill>
                <a:latin typeface="Calibri" panose="020F0502020204030204" pitchFamily="34" charset="0"/>
                <a:ea typeface="Calibri" panose="020F0502020204030204" pitchFamily="34" charset="0"/>
              </a:rPr>
              <a:t>Bouw bestaat uit omvangrijk wooncomplex van 36 appartementen met ondergrondse stallingsgarage. </a:t>
            </a:r>
          </a:p>
        </p:txBody>
      </p:sp>
      <p:sp>
        <p:nvSpPr>
          <p:cNvPr id="12" name="Tijdelijke aanduiding voor inhoud 2">
            <a:extLst>
              <a:ext uri="{FF2B5EF4-FFF2-40B4-BE49-F238E27FC236}">
                <a16:creationId xmlns:a16="http://schemas.microsoft.com/office/drawing/2014/main" id="{BB67DA58-37EC-4B91-B757-150542F15C1A}"/>
              </a:ext>
            </a:extLst>
          </p:cNvPr>
          <p:cNvSpPr txBox="1">
            <a:spLocks/>
          </p:cNvSpPr>
          <p:nvPr/>
        </p:nvSpPr>
        <p:spPr>
          <a:xfrm>
            <a:off x="125274" y="5229200"/>
            <a:ext cx="4806766" cy="1512167"/>
          </a:xfrm>
          <a:prstGeom prst="rect">
            <a:avLst/>
          </a:prstGeom>
          <a:solidFill>
            <a:srgbClr val="100D43">
              <a:alpha val="80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indent="-88900" defTabSz="914400" rtl="0" eaLnBrk="1" fontAlgn="auto" latinLnBrk="0" hangingPunct="1">
              <a:lnSpc>
                <a:spcPts val="1900"/>
              </a:lnSpc>
              <a:spcBef>
                <a:spcPts val="600"/>
              </a:spcBef>
              <a:spcAft>
                <a:spcPts val="0"/>
              </a:spcAft>
              <a:buClr>
                <a:schemeClr val="accent3"/>
              </a:buClr>
              <a:buSzPct val="95000"/>
              <a:buFont typeface="Wingdings 2"/>
              <a:buNone/>
              <a:tabLst/>
              <a:defRPr/>
            </a:pPr>
            <a:r>
              <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rPr>
              <a:t>b) Architectuur en bouwdiepte</a:t>
            </a:r>
          </a:p>
          <a:p>
            <a:pPr marL="446088" marR="45720" lvl="0" indent="-268288" defTabSz="914400" rtl="0" eaLnBrk="1" fontAlgn="auto" latinLnBrk="0" hangingPunct="1">
              <a:lnSpc>
                <a:spcPts val="1800"/>
              </a:lnSpc>
              <a:spcBef>
                <a:spcPts val="300"/>
              </a:spcBef>
              <a:spcAft>
                <a:spcPts val="0"/>
              </a:spcAft>
              <a:buClr>
                <a:srgbClr val="FFFF99"/>
              </a:buClr>
              <a:buSzPct val="80000"/>
              <a:buFont typeface="Wingdings" panose="05000000000000000000" pitchFamily="2" charset="2"/>
              <a:buChar char="Ø"/>
              <a:tabLst/>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Hoogbouw met bunkerachtige bouwstijl</a:t>
            </a:r>
          </a:p>
          <a:p>
            <a:pPr marL="446088" marR="45720" lvl="0" indent="-268288" defTabSz="914400" rtl="0" eaLnBrk="1" fontAlgn="auto" latinLnBrk="0" hangingPunct="1">
              <a:lnSpc>
                <a:spcPts val="1800"/>
              </a:lnSpc>
              <a:spcBef>
                <a:spcPts val="600"/>
              </a:spcBef>
              <a:spcAft>
                <a:spcPts val="0"/>
              </a:spcAft>
              <a:buClr>
                <a:srgbClr val="FFFF99"/>
              </a:buClr>
              <a:buSzPct val="80000"/>
              <a:buFont typeface="Wingdings" panose="05000000000000000000" pitchFamily="2" charset="2"/>
              <a:buChar char="Ø"/>
              <a:tabLst/>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Aanzienlijke bouwdiepte tot 6 meter - ondanks grote kwetsbaarheid ondergrond; geen geologisch rapport aanwezig bij bouwaanvraag (!)</a:t>
            </a:r>
            <a:endParaRPr kumimoji="0" lang="nl-NL" sz="1600" u="none" strike="noStrike" kern="1200" cap="none" spc="0" normalizeH="0" dirty="0">
              <a:ln>
                <a:noFill/>
              </a:ln>
              <a:solidFill>
                <a:srgbClr val="FFFF99"/>
              </a:solidFill>
              <a:uLnTx/>
              <a:uFillTx/>
              <a:latin typeface="Calibri" pitchFamily="34" charset="0"/>
              <a:ea typeface="Verdana" pitchFamily="34" charset="0"/>
              <a:cs typeface="Verdana" pitchFamily="34" charset="0"/>
            </a:endParaRPr>
          </a:p>
          <a:p>
            <a:pPr marL="180975" marR="45720">
              <a:lnSpc>
                <a:spcPts val="1900"/>
              </a:lnSpc>
              <a:spcBef>
                <a:spcPts val="600"/>
              </a:spcBef>
              <a:buClr>
                <a:schemeClr val="accent3"/>
              </a:buClr>
              <a:buSzPct val="95000"/>
              <a:defRPr/>
            </a:pPr>
            <a:endParaRPr kumimoji="0" lang="nl-NL" sz="17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sp>
        <p:nvSpPr>
          <p:cNvPr id="11" name="Tijdelijke aanduiding voor inhoud 2">
            <a:extLst>
              <a:ext uri="{FF2B5EF4-FFF2-40B4-BE49-F238E27FC236}">
                <a16:creationId xmlns:a16="http://schemas.microsoft.com/office/drawing/2014/main" id="{3D379743-E46E-4C76-89DF-B14F27694F6C}"/>
              </a:ext>
            </a:extLst>
          </p:cNvPr>
          <p:cNvSpPr txBox="1">
            <a:spLocks/>
          </p:cNvSpPr>
          <p:nvPr/>
        </p:nvSpPr>
        <p:spPr>
          <a:xfrm>
            <a:off x="0" y="0"/>
            <a:ext cx="9144000" cy="937044"/>
          </a:xfrm>
          <a:prstGeom prst="rect">
            <a:avLst/>
          </a:prstGeom>
          <a:solidFill>
            <a:schemeClr val="bg1">
              <a:alpha val="41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marR="45720" lvl="0" indent="-88900" algn="ctr" defTabSz="914400" rtl="0" eaLnBrk="1" fontAlgn="auto" latinLnBrk="0" hangingPunct="1">
              <a:lnSpc>
                <a:spcPts val="5800"/>
              </a:lnSpc>
              <a:spcAft>
                <a:spcPts val="0"/>
              </a:spcAft>
              <a:buClr>
                <a:schemeClr val="accent3"/>
              </a:buClr>
              <a:buSzPct val="95000"/>
              <a:buFont typeface="Wingdings 2"/>
              <a:buNone/>
              <a:tabLst/>
              <a:defRPr/>
            </a:pPr>
            <a:r>
              <a:rPr lang="nl-NL" sz="2600" b="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Bouwen in kwetsbare oostelijke </a:t>
            </a:r>
            <a:r>
              <a:rPr lang="nl-NL" sz="2600" b="1" i="1" dirty="0">
                <a:solidFill>
                  <a:srgbClr val="FFE54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Groene Wig?</a:t>
            </a:r>
            <a:endParaRPr kumimoji="0" lang="nl-NL" sz="2600" b="1" u="none" strike="noStrike" kern="1200" cap="none" spc="0" normalizeH="0" baseline="0" noProof="0" dirty="0">
              <a:ln>
                <a:noFill/>
              </a:ln>
              <a:solidFill>
                <a:srgbClr val="FFE547"/>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4" name="Picture 4" descr="C:\Users\hennemann\AppData\Local\Microsoft\Windows\Temporary Internet Files\Content.IE5\3ABSRX7M\MC900285880[1].wmf">
            <a:extLst>
              <a:ext uri="{FF2B5EF4-FFF2-40B4-BE49-F238E27FC236}">
                <a16:creationId xmlns:a16="http://schemas.microsoft.com/office/drawing/2014/main" id="{B5DD6864-2AB7-4F6C-B2DD-1B21C52D8C99}"/>
              </a:ext>
            </a:extLst>
          </p:cNvPr>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107505" y="116633"/>
            <a:ext cx="1008111" cy="967570"/>
          </a:xfrm>
          <a:prstGeom prst="rect">
            <a:avLst/>
          </a:prstGeom>
          <a:noFill/>
        </p:spPr>
      </p:pic>
    </p:spTree>
    <p:extLst>
      <p:ext uri="{BB962C8B-B14F-4D97-AF65-F5344CB8AC3E}">
        <p14:creationId xmlns:p14="http://schemas.microsoft.com/office/powerpoint/2010/main" val="384220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26DD62D-4A09-412E-9BEF-F9ED8B03BF4E}"/>
              </a:ext>
            </a:extLst>
          </p:cNvPr>
          <p:cNvPicPr>
            <a:picLocks noChangeAspect="1"/>
          </p:cNvPicPr>
          <p:nvPr/>
        </p:nvPicPr>
        <p:blipFill rotWithShape="1">
          <a:blip r:embed="rId3"/>
          <a:srcRect l="24064" t="31458" r="48273" b="18637"/>
          <a:stretch/>
        </p:blipFill>
        <p:spPr>
          <a:xfrm>
            <a:off x="0" y="127644"/>
            <a:ext cx="7051098" cy="6757740"/>
          </a:xfrm>
          <a:prstGeom prst="rect">
            <a:avLst/>
          </a:prstGeom>
        </p:spPr>
      </p:pic>
      <p:sp>
        <p:nvSpPr>
          <p:cNvPr id="2" name="AutoShape 2">
            <a:extLst>
              <a:ext uri="{FF2B5EF4-FFF2-40B4-BE49-F238E27FC236}">
                <a16:creationId xmlns:a16="http://schemas.microsoft.com/office/drawing/2014/main" id="{87619ACE-47B4-4CAA-B293-97CA54D096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jdelijke aanduiding voor inhoud 2">
            <a:extLst>
              <a:ext uri="{FF2B5EF4-FFF2-40B4-BE49-F238E27FC236}">
                <a16:creationId xmlns:a16="http://schemas.microsoft.com/office/drawing/2014/main" id="{BB67DA58-37EC-4B91-B757-150542F15C1A}"/>
              </a:ext>
            </a:extLst>
          </p:cNvPr>
          <p:cNvSpPr txBox="1">
            <a:spLocks/>
          </p:cNvSpPr>
          <p:nvPr/>
        </p:nvSpPr>
        <p:spPr>
          <a:xfrm>
            <a:off x="6300192" y="692696"/>
            <a:ext cx="2843808" cy="6165304"/>
          </a:xfrm>
          <a:prstGeom prst="rect">
            <a:avLst/>
          </a:prstGeom>
          <a:solidFill>
            <a:srgbClr val="00152A">
              <a:alpha val="80000"/>
            </a:srgb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a:lnSpc>
                <a:spcPts val="2100"/>
              </a:lnSpc>
              <a:buClr>
                <a:srgbClr val="FFFF99"/>
              </a:buClr>
              <a:buSzPct val="95000"/>
              <a:defRPr/>
            </a:pPr>
            <a:endParaRPr lang="nl-NL" sz="1700" b="1"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182563" marR="45720">
              <a:lnSpc>
                <a:spcPts val="2000"/>
              </a:lnSpc>
              <a:buClr>
                <a:srgbClr val="FFFF99"/>
              </a:buClr>
              <a:buSzPct val="95000"/>
              <a:defRPr/>
            </a:pPr>
            <a:r>
              <a:rPr lang="nl-NL" sz="1700" b="1"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a) Beeldkwaliteit</a:t>
            </a:r>
          </a:p>
          <a:p>
            <a:pPr marL="182563" marR="45720">
              <a:lnSpc>
                <a:spcPts val="1800"/>
              </a:lnSpc>
              <a:spcBef>
                <a:spcPts val="300"/>
              </a:spcBef>
              <a:buClr>
                <a:srgbClr val="FFFF99"/>
              </a:buClr>
              <a:buSzPct val="95000"/>
              <a:defRPr/>
            </a:pPr>
            <a:r>
              <a:rPr kumimoji="0" lang="nl-NL" sz="16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Door de </a:t>
            </a:r>
            <a:r>
              <a:rPr kumimoji="0" lang="nl-NL" sz="1600" i="1"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gebiedsvreemde </a:t>
            </a:r>
            <a:r>
              <a:rPr kumimoji="0" lang="nl-NL" sz="1600" u="none" strike="noStrike" kern="1200" cap="none" spc="0" normalizeH="0" dirty="0">
                <a:ln>
                  <a:noFill/>
                </a:ln>
                <a:solidFill>
                  <a:srgbClr val="FFFF99"/>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 bunkerachtige </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architectuur en de aanzienlijke bouwhoogte vormt het grote </a:t>
            </a:r>
            <a:r>
              <a:rPr lang="nl-NL" sz="1600" dirty="0" err="1">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appartemen-tencomplex</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 een </a:t>
            </a:r>
            <a:r>
              <a:rPr lang="nl-NL" sz="1600" i="1" dirty="0">
                <a:solidFill>
                  <a:srgbClr val="FFFF99"/>
                </a:solidFill>
                <a:effectLst>
                  <a:outerShdw blurRad="38100" dist="38100" dir="2700000" algn="tl">
                    <a:srgbClr val="000000">
                      <a:alpha val="43137"/>
                    </a:srgbClr>
                  </a:outerShdw>
                </a:effectLst>
                <a:latin typeface="Calibri" pitchFamily="34" charset="0"/>
                <a:ea typeface="Verdana" pitchFamily="34" charset="0"/>
              </a:rPr>
              <a:t>Fremdkörper</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 in het omliggende Groene-Wig gebied. Hierdoor wordt de bijzondere landschappelijke en cultuurhistorische </a:t>
            </a:r>
            <a:r>
              <a:rPr lang="nl-NL" sz="1600" i="1" dirty="0" err="1">
                <a:solidFill>
                  <a:srgbClr val="FFFF99"/>
                </a:solidFill>
                <a:effectLst>
                  <a:outerShdw blurRad="38100" dist="38100" dir="2700000" algn="tl">
                    <a:srgbClr val="000000">
                      <a:alpha val="43137"/>
                    </a:srgbClr>
                  </a:outerShdw>
                </a:effectLst>
                <a:latin typeface="Calibri" pitchFamily="34" charset="0"/>
                <a:ea typeface="Verdana" pitchFamily="34" charset="0"/>
              </a:rPr>
              <a:t>beeld-kwaliteit</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 van het Landgoed Rennen Enk en het Groene Wig gebied als geheel verder aangetast.</a:t>
            </a:r>
          </a:p>
          <a:p>
            <a:pPr marL="182563" marR="45720">
              <a:lnSpc>
                <a:spcPts val="2000"/>
              </a:lnSpc>
              <a:spcBef>
                <a:spcPts val="2400"/>
              </a:spcBef>
              <a:buClr>
                <a:srgbClr val="FFFF99"/>
              </a:buClr>
              <a:buSzPct val="95000"/>
              <a:defRPr/>
            </a:pPr>
            <a:r>
              <a:rPr lang="nl-NL" sz="1700" b="1" dirty="0">
                <a:solidFill>
                  <a:srgbClr val="FFFF99"/>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b) Natuur &amp; biodiversiteit</a:t>
            </a:r>
          </a:p>
          <a:p>
            <a:pPr marL="182563" marR="45720">
              <a:lnSpc>
                <a:spcPts val="1800"/>
              </a:lnSpc>
              <a:spcBef>
                <a:spcPts val="300"/>
              </a:spcBef>
              <a:buClr>
                <a:srgbClr val="FFFF99"/>
              </a:buClr>
              <a:buSzPct val="95000"/>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Door omvangrijke bomenkap en </a:t>
            </a:r>
            <a:r>
              <a:rPr lang="nl-NL" sz="1600" i="1" dirty="0">
                <a:solidFill>
                  <a:srgbClr val="FFFF99"/>
                </a:solidFill>
                <a:effectLst>
                  <a:outerShdw blurRad="38100" dist="38100" dir="2700000" algn="tl">
                    <a:srgbClr val="000000">
                      <a:alpha val="43137"/>
                    </a:srgbClr>
                  </a:outerShdw>
                </a:effectLst>
                <a:latin typeface="Calibri" pitchFamily="34" charset="0"/>
                <a:ea typeface="Verdana" pitchFamily="34" charset="0"/>
              </a:rPr>
              <a:t>verstening</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 </a:t>
            </a:r>
            <a:r>
              <a:rPr lang="nl-NL" sz="1600" dirty="0" err="1">
                <a:solidFill>
                  <a:srgbClr val="FFFF99"/>
                </a:solidFill>
                <a:effectLst>
                  <a:outerShdw blurRad="38100" dist="38100" dir="2700000" algn="tl">
                    <a:srgbClr val="000000">
                      <a:alpha val="43137"/>
                    </a:srgbClr>
                  </a:outerShdw>
                </a:effectLst>
                <a:latin typeface="Calibri" pitchFamily="34" charset="0"/>
                <a:ea typeface="Verdana" pitchFamily="34" charset="0"/>
              </a:rPr>
              <a:t>a.g.v.</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 de bouw wordt de natuur in het gebied verder verstoord wat leidt tot verschraling en verlies van </a:t>
            </a:r>
            <a:r>
              <a:rPr lang="nl-NL" sz="1600" i="1" dirty="0">
                <a:solidFill>
                  <a:srgbClr val="FFFF99"/>
                </a:solidFill>
                <a:effectLst>
                  <a:outerShdw blurRad="38100" dist="38100" dir="2700000" algn="tl">
                    <a:srgbClr val="000000">
                      <a:alpha val="43137"/>
                    </a:srgbClr>
                  </a:outerShdw>
                </a:effectLst>
                <a:latin typeface="Calibri" pitchFamily="34" charset="0"/>
                <a:ea typeface="Verdana" pitchFamily="34" charset="0"/>
              </a:rPr>
              <a:t>biodiversiteit</a:t>
            </a:r>
            <a:r>
              <a:rPr lang="nl-NL" sz="1600" b="1" dirty="0">
                <a:solidFill>
                  <a:srgbClr val="FFFF99"/>
                </a:solidFill>
                <a:effectLst>
                  <a:outerShdw blurRad="38100" dist="38100" dir="2700000" algn="tl">
                    <a:srgbClr val="000000">
                      <a:alpha val="43137"/>
                    </a:srgbClr>
                  </a:outerShdw>
                </a:effectLst>
                <a:latin typeface="Calibri" pitchFamily="34" charset="0"/>
                <a:ea typeface="Verdana" pitchFamily="34" charset="0"/>
              </a:rPr>
              <a:t>.</a:t>
            </a:r>
          </a:p>
          <a:p>
            <a:pPr marL="92075" marR="45720">
              <a:lnSpc>
                <a:spcPts val="2100"/>
              </a:lnSpc>
              <a:spcBef>
                <a:spcPts val="600"/>
              </a:spcBef>
              <a:buClr>
                <a:schemeClr val="accent3"/>
              </a:buClr>
              <a:buSzPct val="95000"/>
              <a:defRPr/>
            </a:pPr>
            <a:endParaRPr lang="nl-NL" sz="1600"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92075" marR="45720">
              <a:lnSpc>
                <a:spcPts val="2100"/>
              </a:lnSpc>
              <a:spcBef>
                <a:spcPts val="600"/>
              </a:spcBef>
              <a:buClr>
                <a:schemeClr val="accent3"/>
              </a:buClr>
              <a:buSzPct val="95000"/>
              <a:defRPr/>
            </a:pPr>
            <a:endParaRPr lang="nl-NL" sz="1600" b="1"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92075" marR="45720">
              <a:lnSpc>
                <a:spcPts val="2100"/>
              </a:lnSpc>
              <a:spcBef>
                <a:spcPts val="600"/>
              </a:spcBef>
              <a:buClr>
                <a:schemeClr val="accent3"/>
              </a:buClr>
              <a:buSzPct val="95000"/>
              <a:defRPr/>
            </a:pPr>
            <a:endParaRPr lang="nl-NL" sz="1600" b="1"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523875" marR="45720" indent="-342900">
              <a:lnSpc>
                <a:spcPts val="2300"/>
              </a:lnSpc>
              <a:spcBef>
                <a:spcPts val="600"/>
              </a:spcBef>
              <a:buClr>
                <a:schemeClr val="accent3"/>
              </a:buClr>
              <a:buSzPct val="95000"/>
              <a:buFontTx/>
              <a:buChar char="-"/>
              <a:defRPr/>
            </a:pPr>
            <a:endParaRPr lang="nl-NL" sz="1600" dirty="0">
              <a:solidFill>
                <a:srgbClr val="FFFFCC"/>
              </a:solidFill>
              <a:effectLst>
                <a:outerShdw blurRad="38100" dist="38100" dir="2700000" algn="tl">
                  <a:srgbClr val="000000">
                    <a:alpha val="43137"/>
                  </a:srgbClr>
                </a:outerShdw>
              </a:effectLst>
              <a:latin typeface="Calibri" pitchFamily="34" charset="0"/>
              <a:ea typeface="Verdana" pitchFamily="34" charset="0"/>
            </a:endParaRPr>
          </a:p>
          <a:p>
            <a:pPr marL="523875" marR="45720" indent="-342900">
              <a:lnSpc>
                <a:spcPts val="2300"/>
              </a:lnSpc>
              <a:spcBef>
                <a:spcPts val="600"/>
              </a:spcBef>
              <a:buClr>
                <a:schemeClr val="accent3"/>
              </a:buClr>
              <a:buSzPct val="95000"/>
              <a:buFontTx/>
              <a:buChar char="-"/>
              <a:defRPr/>
            </a:pPr>
            <a:endParaRPr kumimoji="0" lang="nl-NL" sz="160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itchFamily="34" charset="0"/>
            </a:endParaRPr>
          </a:p>
          <a:p>
            <a:pPr marL="180975" marR="45720" lvl="0" defTabSz="914400" rtl="0" eaLnBrk="1" fontAlgn="auto" latinLnBrk="0" hangingPunct="1">
              <a:lnSpc>
                <a:spcPts val="2000"/>
              </a:lnSpc>
              <a:spcBef>
                <a:spcPts val="600"/>
              </a:spcBef>
              <a:spcAft>
                <a:spcPts val="0"/>
              </a:spcAft>
              <a:buClr>
                <a:schemeClr val="accent3"/>
              </a:buClr>
              <a:buSzPct val="95000"/>
              <a:buFont typeface="Wingdings 2"/>
              <a:buNone/>
              <a:tabLst/>
              <a:defRPr/>
            </a:pPr>
            <a:endParaRPr kumimoji="0" lang="nl-NL" sz="1600" u="none" strike="noStrike" kern="1200" cap="none" spc="0" normalizeH="0" dirty="0">
              <a:ln>
                <a:noFill/>
              </a:ln>
              <a:solidFill>
                <a:srgbClr val="FFFFFF"/>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sp>
        <p:nvSpPr>
          <p:cNvPr id="14" name="Tijdelijke aanduiding voor inhoud 2">
            <a:extLst>
              <a:ext uri="{FF2B5EF4-FFF2-40B4-BE49-F238E27FC236}">
                <a16:creationId xmlns:a16="http://schemas.microsoft.com/office/drawing/2014/main" id="{7EABA781-104C-4E17-A2E3-D01EC533E9D8}"/>
              </a:ext>
            </a:extLst>
          </p:cNvPr>
          <p:cNvSpPr txBox="1">
            <a:spLocks/>
          </p:cNvSpPr>
          <p:nvPr/>
        </p:nvSpPr>
        <p:spPr>
          <a:xfrm>
            <a:off x="-36512" y="-99392"/>
            <a:ext cx="9180512" cy="864096"/>
          </a:xfrm>
          <a:prstGeom prst="rect">
            <a:avLst/>
          </a:prstGeom>
          <a:solidFill>
            <a:schemeClr val="bg1"/>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gn="ctr" defTabSz="914400" rtl="0" eaLnBrk="1" fontAlgn="auto" latinLnBrk="0" hangingPunct="1">
              <a:lnSpc>
                <a:spcPct val="150000"/>
              </a:lnSpc>
              <a:spcAft>
                <a:spcPts val="0"/>
              </a:spcAft>
              <a:buClr>
                <a:schemeClr val="accent3"/>
              </a:buClr>
              <a:buSzPct val="95000"/>
              <a:buFont typeface="Wingdings 2"/>
              <a:buNone/>
              <a:tabLst>
                <a:tab pos="804863" algn="l"/>
              </a:tabLst>
              <a:defRPr/>
            </a:pPr>
            <a:r>
              <a:rPr lang="nl-NL" sz="26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Gevaren (1) : </a:t>
            </a:r>
            <a:r>
              <a:rPr lang="nl-NL" sz="2600" b="1" i="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aantasting beeldkwaliteit en biodiversiteit</a:t>
            </a:r>
            <a:endParaRPr kumimoji="0" lang="nl-NL" sz="26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2050" name="Picture 2" descr="Buzzard Nest | Buzzard chicks feeding on a rabbit. | Alastair Marsh | Flickr">
            <a:extLst>
              <a:ext uri="{FF2B5EF4-FFF2-40B4-BE49-F238E27FC236}">
                <a16:creationId xmlns:a16="http://schemas.microsoft.com/office/drawing/2014/main" id="{E9BE0D49-96C9-4F9B-8D8B-4F5857735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721277"/>
            <a:ext cx="2723982" cy="2020182"/>
          </a:xfrm>
          <a:prstGeom prst="rect">
            <a:avLst/>
          </a:prstGeom>
          <a:noFill/>
          <a:extLst>
            <a:ext uri="{909E8E84-426E-40DD-AFC4-6F175D3DCCD1}">
              <a14:hiddenFill xmlns:a14="http://schemas.microsoft.com/office/drawing/2010/main">
                <a:solidFill>
                  <a:srgbClr val="FFFFFF"/>
                </a:solidFill>
              </a14:hiddenFill>
            </a:ext>
          </a:extLst>
        </p:spPr>
      </p:pic>
      <p:sp>
        <p:nvSpPr>
          <p:cNvPr id="16" name="Vermenigvuldigingsteken 15">
            <a:extLst>
              <a:ext uri="{FF2B5EF4-FFF2-40B4-BE49-F238E27FC236}">
                <a16:creationId xmlns:a16="http://schemas.microsoft.com/office/drawing/2014/main" id="{935F4F61-8197-4737-9647-866D8E0D73FA}"/>
              </a:ext>
            </a:extLst>
          </p:cNvPr>
          <p:cNvSpPr/>
          <p:nvPr/>
        </p:nvSpPr>
        <p:spPr>
          <a:xfrm rot="20864799">
            <a:off x="1105729" y="5129026"/>
            <a:ext cx="1438232" cy="128920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jdelijke aanduiding voor inhoud 2">
            <a:extLst>
              <a:ext uri="{FF2B5EF4-FFF2-40B4-BE49-F238E27FC236}">
                <a16:creationId xmlns:a16="http://schemas.microsoft.com/office/drawing/2014/main" id="{139BD0E8-9982-4680-BA8C-82E08608DCBE}"/>
              </a:ext>
            </a:extLst>
          </p:cNvPr>
          <p:cNvSpPr txBox="1">
            <a:spLocks/>
          </p:cNvSpPr>
          <p:nvPr/>
        </p:nvSpPr>
        <p:spPr>
          <a:xfrm>
            <a:off x="107504" y="6296674"/>
            <a:ext cx="2449378" cy="396167"/>
          </a:xfrm>
          <a:prstGeom prst="rect">
            <a:avLst/>
          </a:prstGeom>
          <a:solidFill>
            <a:schemeClr val="bg1">
              <a:alpha val="22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1800"/>
              </a:lnSpc>
              <a:spcAft>
                <a:spcPts val="0"/>
              </a:spcAft>
              <a:buClr>
                <a:schemeClr val="accent3"/>
              </a:buClr>
              <a:buSzPct val="95000"/>
              <a:buFont typeface="Wingdings 2"/>
              <a:buNone/>
              <a:tabLst/>
              <a:defRPr/>
            </a:pPr>
            <a:r>
              <a:rPr kumimoji="0" lang="nl-NL" sz="1400" b="1" u="none" strike="noStrike" kern="1200" cap="none" spc="0" normalizeH="0" dirty="0">
                <a:ln>
                  <a:noFill/>
                </a:ln>
                <a:solidFill>
                  <a:srgbClr val="FFFFCC"/>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Aantasting biodiversiteit  </a:t>
            </a:r>
          </a:p>
          <a:p>
            <a:pPr marL="180975" marR="45720" lvl="0" algn="ctr" defTabSz="914400" rtl="0" eaLnBrk="1" fontAlgn="auto" latinLnBrk="0" hangingPunct="1">
              <a:lnSpc>
                <a:spcPts val="2200"/>
              </a:lnSpc>
              <a:spcAft>
                <a:spcPts val="0"/>
              </a:spcAft>
              <a:buClr>
                <a:schemeClr val="accent3"/>
              </a:buClr>
              <a:buSzPct val="95000"/>
              <a:buFont typeface="Wingdings 2"/>
              <a:buNone/>
              <a:tabLst/>
              <a:defRPr/>
            </a:pPr>
            <a:endParaRPr kumimoji="0" lang="nl-NL" b="1"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
        <p:nvSpPr>
          <p:cNvPr id="9" name="Tijdelijke aanduiding voor inhoud 2">
            <a:extLst>
              <a:ext uri="{FF2B5EF4-FFF2-40B4-BE49-F238E27FC236}">
                <a16:creationId xmlns:a16="http://schemas.microsoft.com/office/drawing/2014/main" id="{94555A76-12D1-458D-91A5-7B8EEA8F1C62}"/>
              </a:ext>
            </a:extLst>
          </p:cNvPr>
          <p:cNvSpPr txBox="1">
            <a:spLocks/>
          </p:cNvSpPr>
          <p:nvPr/>
        </p:nvSpPr>
        <p:spPr>
          <a:xfrm>
            <a:off x="3215548" y="5700955"/>
            <a:ext cx="2676391" cy="864096"/>
          </a:xfrm>
          <a:prstGeom prst="rect">
            <a:avLst/>
          </a:prstGeom>
          <a:solidFill>
            <a:schemeClr val="bg1">
              <a:alpha val="30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5720" lvl="0" algn="ctr" defTabSz="914400" rtl="0" eaLnBrk="1" fontAlgn="auto" latinLnBrk="0" hangingPunct="1">
              <a:lnSpc>
                <a:spcPts val="1800"/>
              </a:lnSpc>
              <a:spcAft>
                <a:spcPts val="0"/>
              </a:spcAft>
              <a:buClr>
                <a:schemeClr val="accent3"/>
              </a:buClr>
              <a:buSzPct val="95000"/>
              <a:buFont typeface="Wingdings 2"/>
              <a:buNone/>
              <a:tabLst/>
              <a:defRPr/>
            </a:pPr>
            <a:r>
              <a:rPr kumimoji="0" lang="nl-NL" sz="1600" u="none" strike="noStrike" kern="1200" cap="none" spc="0" normalizeH="0" dirty="0">
                <a:ln>
                  <a:noFill/>
                </a:ln>
                <a:solidFill>
                  <a:srgbClr val="FFFFCC"/>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Voortschrijdende </a:t>
            </a:r>
            <a:r>
              <a:rPr kumimoji="0" lang="nl-NL" sz="1600" i="1" u="none" strike="noStrike" kern="1200" cap="none" spc="0" normalizeH="0" dirty="0">
                <a:ln>
                  <a:noFill/>
                </a:ln>
                <a:solidFill>
                  <a:srgbClr val="FFFFCC"/>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verstening </a:t>
            </a:r>
            <a:r>
              <a:rPr kumimoji="0" lang="nl-NL" sz="1600" u="none" strike="noStrike" kern="1200" cap="none" spc="0" normalizeH="0" dirty="0">
                <a:ln>
                  <a:noFill/>
                </a:ln>
                <a:solidFill>
                  <a:srgbClr val="FFFFCC"/>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rPr>
              <a:t>van Landgoed Rennen Enk / Groene Wig zone</a:t>
            </a:r>
          </a:p>
          <a:p>
            <a:pPr marL="180975" marR="45720" lvl="0" algn="ctr" defTabSz="914400" rtl="0" eaLnBrk="1" fontAlgn="auto" latinLnBrk="0" hangingPunct="1">
              <a:lnSpc>
                <a:spcPts val="2200"/>
              </a:lnSpc>
              <a:spcAft>
                <a:spcPts val="0"/>
              </a:spcAft>
              <a:buClr>
                <a:schemeClr val="accent3"/>
              </a:buClr>
              <a:buSzPct val="95000"/>
              <a:buFont typeface="Wingdings 2"/>
              <a:buNone/>
              <a:tabLst/>
              <a:defRPr/>
            </a:pPr>
            <a:r>
              <a:rPr kumimoji="0" lang="nl-NL" b="1"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rPr>
              <a:t> </a:t>
            </a:r>
          </a:p>
        </p:txBody>
      </p:sp>
    </p:spTree>
    <p:extLst>
      <p:ext uri="{BB962C8B-B14F-4D97-AF65-F5344CB8AC3E}">
        <p14:creationId xmlns:p14="http://schemas.microsoft.com/office/powerpoint/2010/main" val="182758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DE81F7B-DFCE-4E21-8B21-90D7630EE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68" y="907021"/>
            <a:ext cx="4377624" cy="5834347"/>
          </a:xfrm>
          <a:prstGeom prst="rect">
            <a:avLst/>
          </a:prstGeom>
        </p:spPr>
      </p:pic>
      <p:sp>
        <p:nvSpPr>
          <p:cNvPr id="8" name="Tijdelijke aanduiding voor inhoud 2">
            <a:extLst>
              <a:ext uri="{FF2B5EF4-FFF2-40B4-BE49-F238E27FC236}">
                <a16:creationId xmlns:a16="http://schemas.microsoft.com/office/drawing/2014/main" id="{F2C82068-ECF4-4A1E-8D47-88EC5C1BE5EA}"/>
              </a:ext>
            </a:extLst>
          </p:cNvPr>
          <p:cNvSpPr txBox="1">
            <a:spLocks/>
          </p:cNvSpPr>
          <p:nvPr/>
        </p:nvSpPr>
        <p:spPr>
          <a:xfrm>
            <a:off x="-36512" y="-99392"/>
            <a:ext cx="9180512" cy="864096"/>
          </a:xfrm>
          <a:prstGeom prst="rect">
            <a:avLst/>
          </a:prstGeom>
          <a:solidFill>
            <a:schemeClr val="bg1"/>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45720" lvl="0" algn="ctr" defTabSz="914400" rtl="0" eaLnBrk="1" fontAlgn="auto" latinLnBrk="0" hangingPunct="1">
              <a:lnSpc>
                <a:spcPct val="150000"/>
              </a:lnSpc>
              <a:spcAft>
                <a:spcPts val="0"/>
              </a:spcAft>
              <a:buClr>
                <a:schemeClr val="accent3"/>
              </a:buClr>
              <a:buSzPct val="95000"/>
              <a:buFont typeface="Wingdings 2"/>
              <a:buNone/>
              <a:tabLst>
                <a:tab pos="804863" algn="l"/>
              </a:tabLst>
              <a:defRPr/>
            </a:pPr>
            <a:r>
              <a:rPr lang="nl-NL" sz="30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Gevaren (2)  : </a:t>
            </a:r>
            <a:r>
              <a:rPr lang="nl-NL" sz="3000" b="1" i="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verdroging en aantasting bomen</a:t>
            </a:r>
            <a:endParaRPr kumimoji="0" lang="nl-NL" sz="3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6" name="Afbeelding 5">
            <a:extLst>
              <a:ext uri="{FF2B5EF4-FFF2-40B4-BE49-F238E27FC236}">
                <a16:creationId xmlns:a16="http://schemas.microsoft.com/office/drawing/2014/main" id="{0E9EE439-E4E2-4124-9AAB-1803AA4C1992}"/>
              </a:ext>
            </a:extLst>
          </p:cNvPr>
          <p:cNvPicPr/>
          <p:nvPr/>
        </p:nvPicPr>
        <p:blipFill>
          <a:blip r:embed="rId3"/>
          <a:stretch>
            <a:fillRect/>
          </a:stretch>
        </p:blipFill>
        <p:spPr>
          <a:xfrm>
            <a:off x="6300192" y="5085184"/>
            <a:ext cx="2736304" cy="1653381"/>
          </a:xfrm>
          <a:prstGeom prst="rect">
            <a:avLst/>
          </a:prstGeom>
        </p:spPr>
      </p:pic>
      <p:sp>
        <p:nvSpPr>
          <p:cNvPr id="11" name="Tijdelijke aanduiding voor inhoud 2">
            <a:extLst>
              <a:ext uri="{FF2B5EF4-FFF2-40B4-BE49-F238E27FC236}">
                <a16:creationId xmlns:a16="http://schemas.microsoft.com/office/drawing/2014/main" id="{BEF24563-FD83-411C-A884-A30277B4FEC8}"/>
              </a:ext>
            </a:extLst>
          </p:cNvPr>
          <p:cNvSpPr txBox="1">
            <a:spLocks/>
          </p:cNvSpPr>
          <p:nvPr/>
        </p:nvSpPr>
        <p:spPr>
          <a:xfrm>
            <a:off x="1797992" y="6112984"/>
            <a:ext cx="2629992" cy="559561"/>
          </a:xfrm>
          <a:prstGeom prst="rect">
            <a:avLst/>
          </a:prstGeom>
          <a:solidFill>
            <a:schemeClr val="bg1">
              <a:alpha val="22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1600"/>
              </a:lnSpc>
              <a:spcAft>
                <a:spcPts val="0"/>
              </a:spcAft>
              <a:buClr>
                <a:schemeClr val="accent3"/>
              </a:buClr>
              <a:buSzPct val="95000"/>
              <a:buFont typeface="Wingdings 2"/>
              <a:buNone/>
              <a:tabLst/>
              <a:defRPr/>
            </a:pPr>
            <a:r>
              <a:rPr lang="nl-NL" sz="1400" dirty="0">
                <a:solidFill>
                  <a:srgbClr val="FFFFCC"/>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Omgevallen Amerikaanse eik op Roemer Visscherstraat  (1)</a:t>
            </a:r>
            <a:endParaRPr kumimoji="0" lang="nl-NL" sz="1400" u="none" strike="noStrike" kern="1200" cap="none" spc="0" normalizeH="0" dirty="0">
              <a:ln>
                <a:noFill/>
              </a:ln>
              <a:solidFill>
                <a:srgbClr val="FFFFCC"/>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a:p>
            <a:pPr marL="180975" marR="45720" lvl="0" algn="ctr" defTabSz="914400" rtl="0" eaLnBrk="1" fontAlgn="auto" latinLnBrk="0" hangingPunct="1">
              <a:lnSpc>
                <a:spcPts val="2200"/>
              </a:lnSpc>
              <a:spcAft>
                <a:spcPts val="0"/>
              </a:spcAft>
              <a:buClr>
                <a:schemeClr val="accent3"/>
              </a:buClr>
              <a:buSzPct val="95000"/>
              <a:buFont typeface="Wingdings 2"/>
              <a:buNone/>
              <a:tabLst/>
              <a:defRPr/>
            </a:pPr>
            <a:endParaRPr kumimoji="0" lang="nl-NL" b="1"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
        <p:nvSpPr>
          <p:cNvPr id="12" name="Tijdelijke aanduiding voor inhoud 2">
            <a:extLst>
              <a:ext uri="{FF2B5EF4-FFF2-40B4-BE49-F238E27FC236}">
                <a16:creationId xmlns:a16="http://schemas.microsoft.com/office/drawing/2014/main" id="{76E19F76-32C9-43BD-BADE-DE0AB79A5A46}"/>
              </a:ext>
            </a:extLst>
          </p:cNvPr>
          <p:cNvSpPr txBox="1">
            <a:spLocks/>
          </p:cNvSpPr>
          <p:nvPr/>
        </p:nvSpPr>
        <p:spPr>
          <a:xfrm>
            <a:off x="6679672" y="6181808"/>
            <a:ext cx="2284816" cy="490738"/>
          </a:xfrm>
          <a:prstGeom prst="rect">
            <a:avLst/>
          </a:prstGeom>
          <a:solidFill>
            <a:schemeClr val="bg1">
              <a:alpha val="44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lvl="0" defTabSz="914400" rtl="0" eaLnBrk="1" fontAlgn="auto" latinLnBrk="0" hangingPunct="1">
              <a:lnSpc>
                <a:spcPts val="1400"/>
              </a:lnSpc>
              <a:spcAft>
                <a:spcPts val="0"/>
              </a:spcAft>
              <a:buClr>
                <a:schemeClr val="accent3"/>
              </a:buClr>
              <a:buSzPct val="95000"/>
              <a:buFont typeface="Wingdings 2"/>
              <a:buNone/>
              <a:tabLst/>
              <a:defRPr/>
            </a:pPr>
            <a:r>
              <a:rPr lang="nl-NL" sz="1200" dirty="0">
                <a:solidFill>
                  <a:srgbClr val="FFFFCC"/>
                </a:solidFill>
                <a:effectLst>
                  <a:outerShdw blurRad="38100" dist="38100" dir="2700000" algn="tl">
                    <a:srgbClr val="000000">
                      <a:alpha val="43137"/>
                    </a:srgbClr>
                  </a:outerShdw>
                </a:effectLst>
                <a:latin typeface="Calibri" pitchFamily="34" charset="0"/>
                <a:ea typeface="Verdana" pitchFamily="34" charset="0"/>
                <a:cs typeface="Verdana" pitchFamily="34" charset="0"/>
              </a:rPr>
              <a:t>Omgevallen Amerikaanse eik op Roemer Visscherstraat  (2)</a:t>
            </a:r>
            <a:endParaRPr kumimoji="0" lang="nl-NL" sz="1200" u="none" strike="noStrike" kern="1200" cap="none" spc="0" normalizeH="0" dirty="0">
              <a:ln>
                <a:noFill/>
              </a:ln>
              <a:solidFill>
                <a:srgbClr val="FFFFCC"/>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a:p>
            <a:pPr marL="180975" marR="45720" lvl="0" algn="ctr" defTabSz="914400" rtl="0" eaLnBrk="1" fontAlgn="auto" latinLnBrk="0" hangingPunct="1">
              <a:lnSpc>
                <a:spcPts val="2200"/>
              </a:lnSpc>
              <a:spcAft>
                <a:spcPts val="0"/>
              </a:spcAft>
              <a:buClr>
                <a:schemeClr val="accent3"/>
              </a:buClr>
              <a:buSzPct val="95000"/>
              <a:buFont typeface="Wingdings 2"/>
              <a:buNone/>
              <a:tabLst/>
              <a:defRPr/>
            </a:pPr>
            <a:endParaRPr kumimoji="0" lang="nl-NL" b="1" u="none" strike="noStrike" kern="1200" cap="none" spc="0" normalizeH="0" dirty="0">
              <a:ln>
                <a:noFill/>
              </a:ln>
              <a:solidFill>
                <a:srgbClr val="FFFF99"/>
              </a:solidFill>
              <a:effectLst/>
              <a:uLnTx/>
              <a:uFillTx/>
              <a:latin typeface="Calibri" pitchFamily="34" charset="0"/>
              <a:ea typeface="Verdana" pitchFamily="34" charset="0"/>
              <a:cs typeface="Verdana" pitchFamily="34" charset="0"/>
            </a:endParaRPr>
          </a:p>
        </p:txBody>
      </p:sp>
      <p:sp>
        <p:nvSpPr>
          <p:cNvPr id="10" name="Tijdelijke aanduiding voor inhoud 2">
            <a:extLst>
              <a:ext uri="{FF2B5EF4-FFF2-40B4-BE49-F238E27FC236}">
                <a16:creationId xmlns:a16="http://schemas.microsoft.com/office/drawing/2014/main" id="{6C0DE7BF-CC0D-4E25-908E-47F65C8EC2BA}"/>
              </a:ext>
            </a:extLst>
          </p:cNvPr>
          <p:cNvSpPr txBox="1">
            <a:spLocks/>
          </p:cNvSpPr>
          <p:nvPr/>
        </p:nvSpPr>
        <p:spPr>
          <a:xfrm>
            <a:off x="4572000" y="908720"/>
            <a:ext cx="4464496" cy="4032448"/>
          </a:xfrm>
          <a:prstGeom prst="rect">
            <a:avLst/>
          </a:prstGeom>
          <a:solidFill>
            <a:schemeClr val="bg1">
              <a:alpha val="60000"/>
            </a:schemeClr>
          </a:solidFill>
          <a:ln>
            <a:noFill/>
          </a:ln>
        </p:spPr>
        <p:txBody>
          <a:bodyPr vert="horz" lIns="0" rIns="18288">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5720">
              <a:lnSpc>
                <a:spcPts val="0"/>
              </a:lnSpc>
              <a:buClr>
                <a:schemeClr val="accent3"/>
              </a:buClr>
              <a:buSzPct val="95000"/>
              <a:defRPr/>
            </a:pPr>
            <a:r>
              <a:rPr lang="nl-NL" sz="800" b="1" dirty="0" err="1">
                <a:solidFill>
                  <a:srgbClr val="001F58"/>
                </a:solidFill>
                <a:effectLst>
                  <a:outerShdw blurRad="38100" dist="38100" dir="2700000" algn="tl">
                    <a:srgbClr val="000000">
                      <a:alpha val="43137"/>
                    </a:srgbClr>
                  </a:outerShdw>
                </a:effectLst>
                <a:latin typeface="Calibri" pitchFamily="34" charset="0"/>
                <a:ea typeface="Verdana" pitchFamily="34" charset="0"/>
              </a:rPr>
              <a:t>dd</a:t>
            </a:r>
            <a:endParaRPr lang="nl-NL" sz="800" b="1" dirty="0">
              <a:solidFill>
                <a:srgbClr val="001F58"/>
              </a:solidFill>
              <a:effectLst>
                <a:outerShdw blurRad="38100" dist="38100" dir="2700000" algn="tl">
                  <a:srgbClr val="000000">
                    <a:alpha val="43137"/>
                  </a:srgbClr>
                </a:outerShdw>
              </a:effectLst>
              <a:latin typeface="Calibri" pitchFamily="34" charset="0"/>
              <a:ea typeface="Verdana" pitchFamily="34" charset="0"/>
            </a:endParaRPr>
          </a:p>
          <a:p>
            <a:pPr marL="180975" marR="45720">
              <a:lnSpc>
                <a:spcPts val="1800"/>
              </a:lnSpc>
              <a:spcBef>
                <a:spcPts val="1000"/>
              </a:spcBef>
              <a:buClr>
                <a:schemeClr val="accent3"/>
              </a:buClr>
              <a:buSzPct val="95000"/>
              <a:defRPr/>
            </a:pPr>
            <a:r>
              <a:rPr lang="nl-NL" sz="1700" b="1" dirty="0">
                <a:solidFill>
                  <a:srgbClr val="FFFF99"/>
                </a:solidFill>
                <a:effectLst>
                  <a:outerShdw blurRad="38100" dist="38100" dir="2700000" algn="tl">
                    <a:srgbClr val="000000">
                      <a:alpha val="43137"/>
                    </a:srgbClr>
                  </a:outerShdw>
                </a:effectLst>
                <a:latin typeface="Calibri" pitchFamily="34" charset="0"/>
                <a:ea typeface="Verdana" pitchFamily="34" charset="0"/>
              </a:rPr>
              <a:t>Omvallende bomen</a:t>
            </a:r>
          </a:p>
          <a:p>
            <a:pPr marL="180975" marR="45720">
              <a:lnSpc>
                <a:spcPts val="1800"/>
              </a:lnSpc>
              <a:spcBef>
                <a:spcPts val="300"/>
              </a:spcBef>
              <a:buClr>
                <a:schemeClr val="accent3"/>
              </a:buClr>
              <a:buSzPct val="95000"/>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De </a:t>
            </a:r>
            <a:r>
              <a:rPr lang="nl-NL" sz="1600" dirty="0" err="1">
                <a:solidFill>
                  <a:srgbClr val="FFFF99"/>
                </a:solidFill>
                <a:effectLst>
                  <a:outerShdw blurRad="38100" dist="38100" dir="2700000" algn="tl">
                    <a:srgbClr val="000000">
                      <a:alpha val="43137"/>
                    </a:srgbClr>
                  </a:outerShdw>
                </a:effectLst>
                <a:latin typeface="Calibri" pitchFamily="34" charset="0"/>
                <a:ea typeface="Verdana" pitchFamily="34" charset="0"/>
              </a:rPr>
              <a:t>stuwwalrug</a:t>
            </a: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 zal met meer dan 6 meter worden afgegraven voor de aanleg van appartementen met ondergrondse parkeerplaatsen. Dit zal een sterk uitdrogend, schadelijk effect hebben op de waterhuishouding van het Groene-Wig gebied.  </a:t>
            </a:r>
          </a:p>
          <a:p>
            <a:pPr marL="180975" marR="45720">
              <a:lnSpc>
                <a:spcPts val="1800"/>
              </a:lnSpc>
              <a:spcBef>
                <a:spcPts val="1000"/>
              </a:spcBef>
              <a:buClr>
                <a:schemeClr val="accent3"/>
              </a:buClr>
              <a:buSzPct val="95000"/>
              <a:defRPr/>
            </a:pPr>
            <a:r>
              <a:rPr lang="nl-NL" sz="1600" dirty="0">
                <a:solidFill>
                  <a:srgbClr val="FFFF99"/>
                </a:solidFill>
                <a:effectLst>
                  <a:outerShdw blurRad="38100" dist="38100" dir="2700000" algn="tl">
                    <a:srgbClr val="000000">
                      <a:alpha val="43137"/>
                    </a:srgbClr>
                  </a:outerShdw>
                </a:effectLst>
                <a:latin typeface="Calibri" pitchFamily="34" charset="0"/>
                <a:ea typeface="Verdana" pitchFamily="34" charset="0"/>
              </a:rPr>
              <a:t>Nu al zijn door </a:t>
            </a:r>
            <a:r>
              <a:rPr lang="nl-NL" sz="1600" dirty="0">
                <a:solidFill>
                  <a:srgbClr val="FFFF99"/>
                </a:solidFill>
                <a:effectLst>
                  <a:outerShdw blurRad="38100" dist="38100" dir="2700000" algn="tl">
                    <a:srgbClr val="000000">
                      <a:alpha val="43137"/>
                    </a:srgbClr>
                  </a:outerShdw>
                </a:effectLst>
                <a:latin typeface="Calibri" pitchFamily="34" charset="0"/>
              </a:rPr>
              <a:t>uitdroging van de hoge delen van de Groene Wig </a:t>
            </a:r>
            <a:r>
              <a:rPr lang="nl-NL" sz="1600" dirty="0" err="1">
                <a:solidFill>
                  <a:srgbClr val="FFFF99"/>
                </a:solidFill>
                <a:effectLst>
                  <a:outerShdw blurRad="38100" dist="38100" dir="2700000" algn="tl">
                    <a:srgbClr val="000000">
                      <a:alpha val="43137"/>
                    </a:srgbClr>
                  </a:outerShdw>
                </a:effectLst>
                <a:latin typeface="Calibri" pitchFamily="34" charset="0"/>
              </a:rPr>
              <a:t>a.g.v.</a:t>
            </a:r>
            <a:r>
              <a:rPr lang="nl-NL" sz="1600" dirty="0">
                <a:solidFill>
                  <a:srgbClr val="FFFF99"/>
                </a:solidFill>
                <a:effectLst>
                  <a:outerShdw blurRad="38100" dist="38100" dir="2700000" algn="tl">
                    <a:srgbClr val="000000">
                      <a:alpha val="43137"/>
                    </a:srgbClr>
                  </a:outerShdw>
                </a:effectLst>
                <a:latin typeface="Calibri" pitchFamily="34" charset="0"/>
              </a:rPr>
              <a:t> klimaatsverandering veel boomsoorten door ziekte aangetast en verzwakt. Regelmatig vallen er zware bomen om o.a. over de Roemer Visscherstraat, een drukke wijkstraat </a:t>
            </a:r>
            <a:r>
              <a:rPr lang="nl-NL" sz="1600" i="1" u="sng" dirty="0">
                <a:solidFill>
                  <a:srgbClr val="FFFF99"/>
                </a:solidFill>
                <a:effectLst>
                  <a:outerShdw blurRad="38100" dist="38100" dir="2700000" algn="tl">
                    <a:srgbClr val="000000">
                      <a:alpha val="43137"/>
                    </a:srgbClr>
                  </a:outerShdw>
                </a:effectLst>
                <a:latin typeface="Calibri" pitchFamily="34" charset="0"/>
              </a:rPr>
              <a:t>met veel schoolgaand verkeer</a:t>
            </a:r>
            <a:r>
              <a:rPr lang="nl-NL" sz="1600" i="1" dirty="0">
                <a:solidFill>
                  <a:srgbClr val="FFFF99"/>
                </a:solidFill>
                <a:effectLst>
                  <a:outerShdw blurRad="38100" dist="38100" dir="2700000" algn="tl">
                    <a:srgbClr val="000000">
                      <a:alpha val="43137"/>
                    </a:srgbClr>
                  </a:outerShdw>
                </a:effectLst>
                <a:latin typeface="Calibri" pitchFamily="34" charset="0"/>
              </a:rPr>
              <a:t> </a:t>
            </a:r>
            <a:r>
              <a:rPr lang="nl-NL" sz="1600" dirty="0">
                <a:solidFill>
                  <a:srgbClr val="FFFF99"/>
                </a:solidFill>
                <a:effectLst>
                  <a:outerShdw blurRad="38100" dist="38100" dir="2700000" algn="tl">
                    <a:srgbClr val="000000">
                      <a:alpha val="43137"/>
                    </a:srgbClr>
                  </a:outerShdw>
                </a:effectLst>
                <a:latin typeface="Calibri" pitchFamily="34" charset="0"/>
              </a:rPr>
              <a:t>(zie foto’s). </a:t>
            </a:r>
          </a:p>
          <a:p>
            <a:pPr marL="180975" marR="45720">
              <a:lnSpc>
                <a:spcPts val="1800"/>
              </a:lnSpc>
              <a:spcBef>
                <a:spcPts val="1000"/>
              </a:spcBef>
              <a:buClr>
                <a:schemeClr val="accent3"/>
              </a:buClr>
              <a:buSzPct val="95000"/>
              <a:defRPr/>
            </a:pPr>
            <a:r>
              <a:rPr kumimoji="0" lang="nl-NL" sz="160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rPr>
              <a:t>De bouw van een groot woningcomplex bovenop de </a:t>
            </a:r>
            <a:r>
              <a:rPr kumimoji="0" lang="nl-NL" sz="1600" u="none" strike="noStrike" kern="1200" cap="none" spc="0" normalizeH="0" baseline="0" noProof="0" dirty="0" err="1">
                <a:ln>
                  <a:noFill/>
                </a:ln>
                <a:solidFill>
                  <a:srgbClr val="FFFF99"/>
                </a:solidFill>
                <a:effectLst>
                  <a:outerShdw blurRad="38100" dist="38100" dir="2700000" algn="tl">
                    <a:srgbClr val="000000">
                      <a:alpha val="43137"/>
                    </a:srgbClr>
                  </a:outerShdw>
                </a:effectLst>
                <a:uLnTx/>
                <a:uFillTx/>
                <a:latin typeface="Calibri" pitchFamily="34" charset="0"/>
              </a:rPr>
              <a:t>stuwwalrug</a:t>
            </a:r>
            <a:r>
              <a:rPr kumimoji="0" lang="nl-NL" sz="160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rPr>
              <a:t> is daarom een </a:t>
            </a:r>
            <a:r>
              <a:rPr kumimoji="0" lang="nl-NL" sz="1600" i="1"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rPr>
              <a:t>ondoordacht en heilloos </a:t>
            </a:r>
            <a:r>
              <a:rPr kumimoji="0" lang="nl-NL" sz="160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itchFamily="34" charset="0"/>
              </a:rPr>
              <a:t>plan.</a:t>
            </a:r>
            <a:endParaRPr kumimoji="0" lang="nl-NL" sz="1600" u="none" strike="noStrike" kern="1200" cap="none" spc="0" normalizeH="0" dirty="0">
              <a:ln>
                <a:noFill/>
              </a:ln>
              <a:solidFill>
                <a:srgbClr val="FFFFFF"/>
              </a:solidFill>
              <a:effectLst>
                <a:outerShdw blurRad="38100" dist="38100" dir="2700000" algn="tl">
                  <a:srgbClr val="000000">
                    <a:alpha val="43137"/>
                  </a:srgbClr>
                </a:outerShdw>
              </a:effectLst>
              <a:uLnTx/>
              <a:uFillTx/>
              <a:latin typeface="Calibri" pitchFamily="34" charset="0"/>
              <a:ea typeface="Verdana" pitchFamily="34" charset="0"/>
              <a:cs typeface="Verdana" pitchFamily="34" charset="0"/>
            </a:endParaRPr>
          </a:p>
        </p:txBody>
      </p:sp>
    </p:spTree>
    <p:extLst>
      <p:ext uri="{BB962C8B-B14F-4D97-AF65-F5344CB8AC3E}">
        <p14:creationId xmlns:p14="http://schemas.microsoft.com/office/powerpoint/2010/main" val="23633895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oom">
  <a:themeElements>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orsprong">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19547</TotalTime>
  <Words>1093</Words>
  <Application>Microsoft Office PowerPoint</Application>
  <PresentationFormat>Diavoorstelling (4:3)</PresentationFormat>
  <Paragraphs>110</Paragraphs>
  <Slides>11</Slides>
  <Notes>7</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11</vt:i4>
      </vt:variant>
    </vt:vector>
  </HeadingPairs>
  <TitlesOfParts>
    <vt:vector size="21" baseType="lpstr">
      <vt:lpstr>Arial</vt:lpstr>
      <vt:lpstr>Bookman Old Style</vt:lpstr>
      <vt:lpstr>Calibri</vt:lpstr>
      <vt:lpstr>Calibri Light</vt:lpstr>
      <vt:lpstr>Cambria</vt:lpstr>
      <vt:lpstr>Constantia</vt:lpstr>
      <vt:lpstr>Gill Sans MT</vt:lpstr>
      <vt:lpstr>Wingdings</vt:lpstr>
      <vt:lpstr>Wingdings 2</vt:lpstr>
      <vt:lpstr>Stroom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hennemann</dc:creator>
  <cp:lastModifiedBy>Cees</cp:lastModifiedBy>
  <cp:revision>2146</cp:revision>
  <dcterms:created xsi:type="dcterms:W3CDTF">2014-03-19T12:24:42Z</dcterms:created>
  <dcterms:modified xsi:type="dcterms:W3CDTF">2021-09-14T10:20:00Z</dcterms:modified>
</cp:coreProperties>
</file>